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5" r:id="rId3"/>
    <p:sldId id="257" r:id="rId4"/>
    <p:sldId id="259" r:id="rId5"/>
    <p:sldId id="274" r:id="rId6"/>
    <p:sldId id="260" r:id="rId7"/>
    <p:sldId id="261" r:id="rId8"/>
    <p:sldId id="258" r:id="rId9"/>
    <p:sldId id="262" r:id="rId10"/>
    <p:sldId id="264" r:id="rId11"/>
    <p:sldId id="266" r:id="rId12"/>
    <p:sldId id="270" r:id="rId13"/>
    <p:sldId id="268" r:id="rId14"/>
    <p:sldId id="267" r:id="rId15"/>
    <p:sldId id="269" r:id="rId16"/>
    <p:sldId id="271" r:id="rId17"/>
    <p:sldId id="275" r:id="rId18"/>
    <p:sldId id="272" r:id="rId19"/>
    <p:sldId id="273" r:id="rId20"/>
    <p:sldId id="26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975D4-EDB3-4B41-A976-4D6F04440045}" type="doc">
      <dgm:prSet loTypeId="urn:microsoft.com/office/officeart/2005/8/layout/cycle5" loCatId="cycle" qsTypeId="urn:microsoft.com/office/officeart/2005/8/quickstyle/simple1" qsCatId="simple" csTypeId="urn:microsoft.com/office/officeart/2005/8/colors/accent4_5" csCatId="accent4" phldr="1"/>
      <dgm:spPr/>
      <dgm:t>
        <a:bodyPr/>
        <a:lstStyle/>
        <a:p>
          <a:endParaRPr lang="en-US"/>
        </a:p>
      </dgm:t>
    </dgm:pt>
    <dgm:pt modelId="{474BE52F-A9F2-45C0-B450-02CD467E242B}">
      <dgm:prSet phldrT="[Text]" custT="1"/>
      <dgm:spPr/>
      <dgm:t>
        <a:bodyPr/>
        <a:lstStyle/>
        <a:p>
          <a:r>
            <a:rPr lang="en-US" sz="1800" b="1" dirty="0" smtClean="0">
              <a:latin typeface="Arial Black" panose="020B0A04020102020204" pitchFamily="34" charset="0"/>
            </a:rPr>
            <a:t>Incubation</a:t>
          </a:r>
        </a:p>
        <a:p>
          <a:r>
            <a:rPr lang="en-US" sz="1200" b="1" i="1" dirty="0" smtClean="0">
              <a:latin typeface="Arial Black" panose="020B0A04020102020204" pitchFamily="34" charset="0"/>
            </a:rPr>
            <a:t>(Initiation Phase)</a:t>
          </a:r>
          <a:endParaRPr lang="en-US" sz="1200" b="1" i="1" dirty="0">
            <a:latin typeface="Arial Black" panose="020B0A04020102020204" pitchFamily="34" charset="0"/>
          </a:endParaRPr>
        </a:p>
      </dgm:t>
    </dgm:pt>
    <dgm:pt modelId="{0F041750-FCD5-47BC-AC63-4D73107313AE}" type="parTrans" cxnId="{9292F287-B6E4-4F3B-BD1E-207235210B6B}">
      <dgm:prSet/>
      <dgm:spPr/>
      <dgm:t>
        <a:bodyPr/>
        <a:lstStyle/>
        <a:p>
          <a:endParaRPr lang="en-US"/>
        </a:p>
      </dgm:t>
    </dgm:pt>
    <dgm:pt modelId="{F766898D-FDA6-4480-866C-99FD4EEACF23}" type="sibTrans" cxnId="{9292F287-B6E4-4F3B-BD1E-207235210B6B}">
      <dgm:prSet/>
      <dgm:spPr/>
      <dgm:t>
        <a:bodyPr/>
        <a:lstStyle/>
        <a:p>
          <a:endParaRPr lang="en-US"/>
        </a:p>
      </dgm:t>
    </dgm:pt>
    <dgm:pt modelId="{A437DE48-FD60-411D-866C-409B1F75FD3A}">
      <dgm:prSet phldrT="[Text]" custT="1"/>
      <dgm:spPr/>
      <dgm:t>
        <a:bodyPr/>
        <a:lstStyle/>
        <a:p>
          <a:r>
            <a:rPr lang="en-US" sz="1800" b="1" dirty="0" smtClean="0">
              <a:latin typeface="Arial Black" panose="020B0A04020102020204" pitchFamily="34" charset="0"/>
            </a:rPr>
            <a:t>Build</a:t>
          </a:r>
        </a:p>
        <a:p>
          <a:r>
            <a:rPr lang="en-US" sz="1200" b="1" dirty="0" smtClean="0">
              <a:latin typeface="Arial Black" panose="020B0A04020102020204" pitchFamily="34" charset="0"/>
            </a:rPr>
            <a:t>(</a:t>
          </a:r>
          <a:r>
            <a:rPr lang="en-US" sz="1200" b="1" i="1" dirty="0" smtClean="0">
              <a:latin typeface="Arial Black" panose="020B0A04020102020204" pitchFamily="34" charset="0"/>
            </a:rPr>
            <a:t>Build Phase)</a:t>
          </a:r>
          <a:endParaRPr lang="en-US" sz="1200" b="1" dirty="0">
            <a:latin typeface="Arial Black" panose="020B0A04020102020204" pitchFamily="34" charset="0"/>
          </a:endParaRPr>
        </a:p>
      </dgm:t>
    </dgm:pt>
    <dgm:pt modelId="{E8F56EA0-0B0D-4743-BDCC-B610D6012118}" type="parTrans" cxnId="{3F696CC8-4157-47F3-8B84-763715AEAAD8}">
      <dgm:prSet/>
      <dgm:spPr/>
      <dgm:t>
        <a:bodyPr/>
        <a:lstStyle/>
        <a:p>
          <a:endParaRPr lang="en-US"/>
        </a:p>
      </dgm:t>
    </dgm:pt>
    <dgm:pt modelId="{8783B045-2B3F-4917-9113-D07334EB1685}" type="sibTrans" cxnId="{3F696CC8-4157-47F3-8B84-763715AEAAD8}">
      <dgm:prSet/>
      <dgm:spPr/>
      <dgm:t>
        <a:bodyPr/>
        <a:lstStyle/>
        <a:p>
          <a:endParaRPr lang="en-US"/>
        </a:p>
      </dgm:t>
    </dgm:pt>
    <dgm:pt modelId="{F07FFABF-7E69-4F87-9BF2-9EB2479F1B31}">
      <dgm:prSet phldrT="[Text]" custT="1"/>
      <dgm:spPr/>
      <dgm:t>
        <a:bodyPr/>
        <a:lstStyle/>
        <a:p>
          <a:r>
            <a:rPr lang="en-US" sz="1800" b="1" dirty="0" smtClean="0">
              <a:latin typeface="Arial Black" panose="020B0A04020102020204" pitchFamily="34" charset="0"/>
            </a:rPr>
            <a:t>Roosting</a:t>
          </a:r>
        </a:p>
        <a:p>
          <a:r>
            <a:rPr lang="en-US" sz="1200" b="1" i="1" dirty="0" smtClean="0">
              <a:latin typeface="Arial Black" panose="020B0A04020102020204" pitchFamily="34" charset="0"/>
            </a:rPr>
            <a:t>(Pilot Phase)</a:t>
          </a:r>
          <a:endParaRPr lang="en-US" sz="1200" b="1" i="1" dirty="0">
            <a:latin typeface="Arial Black" panose="020B0A04020102020204" pitchFamily="34" charset="0"/>
          </a:endParaRPr>
        </a:p>
      </dgm:t>
    </dgm:pt>
    <dgm:pt modelId="{492999B0-1E1F-4B60-82E1-A0F9BD2C4945}" type="parTrans" cxnId="{0F067AD1-EDB2-4B38-B04F-32E058076577}">
      <dgm:prSet/>
      <dgm:spPr/>
      <dgm:t>
        <a:bodyPr/>
        <a:lstStyle/>
        <a:p>
          <a:endParaRPr lang="en-US"/>
        </a:p>
      </dgm:t>
    </dgm:pt>
    <dgm:pt modelId="{10D4DD7B-FBD0-4E17-8E14-CFBB3EDD1D6B}" type="sibTrans" cxnId="{0F067AD1-EDB2-4B38-B04F-32E058076577}">
      <dgm:prSet/>
      <dgm:spPr/>
      <dgm:t>
        <a:bodyPr/>
        <a:lstStyle/>
        <a:p>
          <a:endParaRPr lang="en-US"/>
        </a:p>
      </dgm:t>
    </dgm:pt>
    <dgm:pt modelId="{EA24750F-33EA-4FF8-AEB3-31FFC502C6CB}">
      <dgm:prSet phldrT="[Text]" custT="1"/>
      <dgm:spPr/>
      <dgm:t>
        <a:bodyPr/>
        <a:lstStyle/>
        <a:p>
          <a:r>
            <a:rPr lang="en-US" sz="1800" b="1" dirty="0" smtClean="0">
              <a:latin typeface="Arial Black" panose="020B0A04020102020204" pitchFamily="34" charset="0"/>
            </a:rPr>
            <a:t>Hatching</a:t>
          </a:r>
        </a:p>
        <a:p>
          <a:r>
            <a:rPr lang="en-US" sz="1200" b="1" i="1" dirty="0" smtClean="0">
              <a:latin typeface="Arial Black" panose="020B0A04020102020204" pitchFamily="34" charset="0"/>
            </a:rPr>
            <a:t>(Expansion Phase)</a:t>
          </a:r>
          <a:endParaRPr lang="en-US" sz="1200" b="1" i="1" dirty="0">
            <a:latin typeface="Arial Black" panose="020B0A04020102020204" pitchFamily="34" charset="0"/>
          </a:endParaRPr>
        </a:p>
      </dgm:t>
    </dgm:pt>
    <dgm:pt modelId="{292146A8-D320-40F1-8D53-120F1C650DE0}" type="parTrans" cxnId="{D9DBAB1E-0147-4DD1-AC85-492AA775F018}">
      <dgm:prSet/>
      <dgm:spPr/>
      <dgm:t>
        <a:bodyPr/>
        <a:lstStyle/>
        <a:p>
          <a:endParaRPr lang="en-US"/>
        </a:p>
      </dgm:t>
    </dgm:pt>
    <dgm:pt modelId="{6BC1C4C6-751E-4309-8299-DFD6F4DC240F}" type="sibTrans" cxnId="{D9DBAB1E-0147-4DD1-AC85-492AA775F018}">
      <dgm:prSet/>
      <dgm:spPr/>
      <dgm:t>
        <a:bodyPr/>
        <a:lstStyle/>
        <a:p>
          <a:endParaRPr lang="en-US"/>
        </a:p>
      </dgm:t>
    </dgm:pt>
    <dgm:pt modelId="{815289E0-02E4-485F-BC88-EAAC503537B3}">
      <dgm:prSet phldrT="[Text]" custT="1"/>
      <dgm:spPr/>
      <dgm:t>
        <a:bodyPr/>
        <a:lstStyle/>
        <a:p>
          <a:r>
            <a:rPr lang="en-US" sz="1800" b="1" dirty="0" smtClean="0">
              <a:latin typeface="Arial Black" panose="020B0A04020102020204" pitchFamily="34" charset="0"/>
            </a:rPr>
            <a:t>Production</a:t>
          </a:r>
        </a:p>
        <a:p>
          <a:r>
            <a:rPr lang="en-US" sz="1200" b="1" i="1" dirty="0" smtClean="0">
              <a:latin typeface="Arial Black" panose="020B0A04020102020204" pitchFamily="34" charset="0"/>
            </a:rPr>
            <a:t>(Growth Phase)</a:t>
          </a:r>
          <a:endParaRPr lang="en-US" sz="1200" b="1" i="1" dirty="0">
            <a:latin typeface="Arial Black" panose="020B0A04020102020204" pitchFamily="34" charset="0"/>
          </a:endParaRPr>
        </a:p>
      </dgm:t>
    </dgm:pt>
    <dgm:pt modelId="{5E84D27F-C218-4F90-8050-C612F5B051B9}" type="parTrans" cxnId="{E7043016-E201-4BB3-BCC5-DCBB10A466B5}">
      <dgm:prSet/>
      <dgm:spPr/>
      <dgm:t>
        <a:bodyPr/>
        <a:lstStyle/>
        <a:p>
          <a:endParaRPr lang="en-US"/>
        </a:p>
      </dgm:t>
    </dgm:pt>
    <dgm:pt modelId="{D8496EA4-CE10-4133-9082-96C5095CDD6B}" type="sibTrans" cxnId="{E7043016-E201-4BB3-BCC5-DCBB10A466B5}">
      <dgm:prSet/>
      <dgm:spPr/>
      <dgm:t>
        <a:bodyPr/>
        <a:lstStyle/>
        <a:p>
          <a:endParaRPr lang="en-US"/>
        </a:p>
      </dgm:t>
    </dgm:pt>
    <dgm:pt modelId="{DCDCFC0C-CC51-4910-8CDF-24C5E3D49DE4}" type="pres">
      <dgm:prSet presAssocID="{0A3975D4-EDB3-4B41-A976-4D6F04440045}" presName="cycle" presStyleCnt="0">
        <dgm:presLayoutVars>
          <dgm:dir/>
          <dgm:resizeHandles val="exact"/>
        </dgm:presLayoutVars>
      </dgm:prSet>
      <dgm:spPr/>
      <dgm:t>
        <a:bodyPr/>
        <a:lstStyle/>
        <a:p>
          <a:endParaRPr lang="en-US"/>
        </a:p>
      </dgm:t>
    </dgm:pt>
    <dgm:pt modelId="{3D5CCE8E-A732-4EA7-A748-6EA5A18716AC}" type="pres">
      <dgm:prSet presAssocID="{474BE52F-A9F2-45C0-B450-02CD467E242B}" presName="node" presStyleLbl="node1" presStyleIdx="0" presStyleCnt="5" custScaleX="135078">
        <dgm:presLayoutVars>
          <dgm:bulletEnabled val="1"/>
        </dgm:presLayoutVars>
      </dgm:prSet>
      <dgm:spPr/>
      <dgm:t>
        <a:bodyPr/>
        <a:lstStyle/>
        <a:p>
          <a:endParaRPr lang="en-US"/>
        </a:p>
      </dgm:t>
    </dgm:pt>
    <dgm:pt modelId="{B2D41B43-9DBE-42D7-A711-9A8EB4E0CD4C}" type="pres">
      <dgm:prSet presAssocID="{474BE52F-A9F2-45C0-B450-02CD467E242B}" presName="spNode" presStyleCnt="0"/>
      <dgm:spPr/>
    </dgm:pt>
    <dgm:pt modelId="{6DC057FA-9419-4CE4-8AED-7757C3634DC8}" type="pres">
      <dgm:prSet presAssocID="{F766898D-FDA6-4480-866C-99FD4EEACF23}" presName="sibTrans" presStyleLbl="sibTrans1D1" presStyleIdx="0" presStyleCnt="5"/>
      <dgm:spPr/>
      <dgm:t>
        <a:bodyPr/>
        <a:lstStyle/>
        <a:p>
          <a:endParaRPr lang="en-US"/>
        </a:p>
      </dgm:t>
    </dgm:pt>
    <dgm:pt modelId="{39B21AE5-7086-45A1-BF86-6F855E9D19A0}" type="pres">
      <dgm:prSet presAssocID="{A437DE48-FD60-411D-866C-409B1F75FD3A}" presName="node" presStyleLbl="node1" presStyleIdx="1" presStyleCnt="5" custScaleX="134862">
        <dgm:presLayoutVars>
          <dgm:bulletEnabled val="1"/>
        </dgm:presLayoutVars>
      </dgm:prSet>
      <dgm:spPr/>
      <dgm:t>
        <a:bodyPr/>
        <a:lstStyle/>
        <a:p>
          <a:endParaRPr lang="en-US"/>
        </a:p>
      </dgm:t>
    </dgm:pt>
    <dgm:pt modelId="{18BD2408-F2CF-4717-951E-BB29CD87DF30}" type="pres">
      <dgm:prSet presAssocID="{A437DE48-FD60-411D-866C-409B1F75FD3A}" presName="spNode" presStyleCnt="0"/>
      <dgm:spPr/>
    </dgm:pt>
    <dgm:pt modelId="{28D4344B-69C1-4EE9-8842-67E964C80A64}" type="pres">
      <dgm:prSet presAssocID="{8783B045-2B3F-4917-9113-D07334EB1685}" presName="sibTrans" presStyleLbl="sibTrans1D1" presStyleIdx="1" presStyleCnt="5"/>
      <dgm:spPr/>
      <dgm:t>
        <a:bodyPr/>
        <a:lstStyle/>
        <a:p>
          <a:endParaRPr lang="en-US"/>
        </a:p>
      </dgm:t>
    </dgm:pt>
    <dgm:pt modelId="{24BC40A9-EA3B-40CE-9BC2-EAD47E5D1A3D}" type="pres">
      <dgm:prSet presAssocID="{F07FFABF-7E69-4F87-9BF2-9EB2479F1B31}" presName="node" presStyleLbl="node1" presStyleIdx="2" presStyleCnt="5" custScaleX="134862">
        <dgm:presLayoutVars>
          <dgm:bulletEnabled val="1"/>
        </dgm:presLayoutVars>
      </dgm:prSet>
      <dgm:spPr/>
      <dgm:t>
        <a:bodyPr/>
        <a:lstStyle/>
        <a:p>
          <a:endParaRPr lang="en-US"/>
        </a:p>
      </dgm:t>
    </dgm:pt>
    <dgm:pt modelId="{A7C19E86-9E92-4A3F-9E79-FDFA9555C198}" type="pres">
      <dgm:prSet presAssocID="{F07FFABF-7E69-4F87-9BF2-9EB2479F1B31}" presName="spNode" presStyleCnt="0"/>
      <dgm:spPr/>
    </dgm:pt>
    <dgm:pt modelId="{60A7A4AA-E467-4206-A766-33C7E73AE33F}" type="pres">
      <dgm:prSet presAssocID="{10D4DD7B-FBD0-4E17-8E14-CFBB3EDD1D6B}" presName="sibTrans" presStyleLbl="sibTrans1D1" presStyleIdx="2" presStyleCnt="5"/>
      <dgm:spPr/>
      <dgm:t>
        <a:bodyPr/>
        <a:lstStyle/>
        <a:p>
          <a:endParaRPr lang="en-US"/>
        </a:p>
      </dgm:t>
    </dgm:pt>
    <dgm:pt modelId="{CE3E3F75-B790-486E-BEA2-E764CCB0424F}" type="pres">
      <dgm:prSet presAssocID="{EA24750F-33EA-4FF8-AEB3-31FFC502C6CB}" presName="node" presStyleLbl="node1" presStyleIdx="3" presStyleCnt="5" custScaleX="134862">
        <dgm:presLayoutVars>
          <dgm:bulletEnabled val="1"/>
        </dgm:presLayoutVars>
      </dgm:prSet>
      <dgm:spPr/>
      <dgm:t>
        <a:bodyPr/>
        <a:lstStyle/>
        <a:p>
          <a:endParaRPr lang="en-US"/>
        </a:p>
      </dgm:t>
    </dgm:pt>
    <dgm:pt modelId="{AE6E66D1-BBD7-4BA3-91C1-3EB4D0409F28}" type="pres">
      <dgm:prSet presAssocID="{EA24750F-33EA-4FF8-AEB3-31FFC502C6CB}" presName="spNode" presStyleCnt="0"/>
      <dgm:spPr/>
    </dgm:pt>
    <dgm:pt modelId="{EF6845E2-3A98-4685-9BAD-8AC612B34463}" type="pres">
      <dgm:prSet presAssocID="{6BC1C4C6-751E-4309-8299-DFD6F4DC240F}" presName="sibTrans" presStyleLbl="sibTrans1D1" presStyleIdx="3" presStyleCnt="5"/>
      <dgm:spPr/>
      <dgm:t>
        <a:bodyPr/>
        <a:lstStyle/>
        <a:p>
          <a:endParaRPr lang="en-US"/>
        </a:p>
      </dgm:t>
    </dgm:pt>
    <dgm:pt modelId="{D74548EA-8749-443A-8ABC-037AD52E9A9E}" type="pres">
      <dgm:prSet presAssocID="{815289E0-02E4-485F-BC88-EAAC503537B3}" presName="node" presStyleLbl="node1" presStyleIdx="4" presStyleCnt="5" custScaleX="134862">
        <dgm:presLayoutVars>
          <dgm:bulletEnabled val="1"/>
        </dgm:presLayoutVars>
      </dgm:prSet>
      <dgm:spPr/>
      <dgm:t>
        <a:bodyPr/>
        <a:lstStyle/>
        <a:p>
          <a:endParaRPr lang="en-US"/>
        </a:p>
      </dgm:t>
    </dgm:pt>
    <dgm:pt modelId="{414AE2AB-0092-44C4-BC77-53054505E789}" type="pres">
      <dgm:prSet presAssocID="{815289E0-02E4-485F-BC88-EAAC503537B3}" presName="spNode" presStyleCnt="0"/>
      <dgm:spPr/>
    </dgm:pt>
    <dgm:pt modelId="{BB33DDD7-90B2-4EDF-AF6D-864B44E792D9}" type="pres">
      <dgm:prSet presAssocID="{D8496EA4-CE10-4133-9082-96C5095CDD6B}" presName="sibTrans" presStyleLbl="sibTrans1D1" presStyleIdx="4" presStyleCnt="5"/>
      <dgm:spPr/>
      <dgm:t>
        <a:bodyPr/>
        <a:lstStyle/>
        <a:p>
          <a:endParaRPr lang="en-US"/>
        </a:p>
      </dgm:t>
    </dgm:pt>
  </dgm:ptLst>
  <dgm:cxnLst>
    <dgm:cxn modelId="{5B5DE530-D7C5-4A14-ADDD-E27B22E00A22}" type="presOf" srcId="{F07FFABF-7E69-4F87-9BF2-9EB2479F1B31}" destId="{24BC40A9-EA3B-40CE-9BC2-EAD47E5D1A3D}" srcOrd="0" destOrd="0" presId="urn:microsoft.com/office/officeart/2005/8/layout/cycle5"/>
    <dgm:cxn modelId="{8BB4B1F2-E37B-4C99-A894-81BFF2EB1255}" type="presOf" srcId="{A437DE48-FD60-411D-866C-409B1F75FD3A}" destId="{39B21AE5-7086-45A1-BF86-6F855E9D19A0}" srcOrd="0" destOrd="0" presId="urn:microsoft.com/office/officeart/2005/8/layout/cycle5"/>
    <dgm:cxn modelId="{9292F287-B6E4-4F3B-BD1E-207235210B6B}" srcId="{0A3975D4-EDB3-4B41-A976-4D6F04440045}" destId="{474BE52F-A9F2-45C0-B450-02CD467E242B}" srcOrd="0" destOrd="0" parTransId="{0F041750-FCD5-47BC-AC63-4D73107313AE}" sibTransId="{F766898D-FDA6-4480-866C-99FD4EEACF23}"/>
    <dgm:cxn modelId="{6BC7C755-0D49-4ECB-9502-F36FB3F63AFE}" type="presOf" srcId="{474BE52F-A9F2-45C0-B450-02CD467E242B}" destId="{3D5CCE8E-A732-4EA7-A748-6EA5A18716AC}" srcOrd="0" destOrd="0" presId="urn:microsoft.com/office/officeart/2005/8/layout/cycle5"/>
    <dgm:cxn modelId="{7AADCC95-D042-42A1-95A2-2C6C70E6BEB3}" type="presOf" srcId="{815289E0-02E4-485F-BC88-EAAC503537B3}" destId="{D74548EA-8749-443A-8ABC-037AD52E9A9E}" srcOrd="0" destOrd="0" presId="urn:microsoft.com/office/officeart/2005/8/layout/cycle5"/>
    <dgm:cxn modelId="{42EFAD16-77F4-4EA9-B012-08A56ABFE879}" type="presOf" srcId="{10D4DD7B-FBD0-4E17-8E14-CFBB3EDD1D6B}" destId="{60A7A4AA-E467-4206-A766-33C7E73AE33F}" srcOrd="0" destOrd="0" presId="urn:microsoft.com/office/officeart/2005/8/layout/cycle5"/>
    <dgm:cxn modelId="{0998F235-41E8-4A84-9A32-7DC641504FD6}" type="presOf" srcId="{0A3975D4-EDB3-4B41-A976-4D6F04440045}" destId="{DCDCFC0C-CC51-4910-8CDF-24C5E3D49DE4}" srcOrd="0" destOrd="0" presId="urn:microsoft.com/office/officeart/2005/8/layout/cycle5"/>
    <dgm:cxn modelId="{4B285DB2-D847-479F-BFE3-0C74E551F1B9}" type="presOf" srcId="{8783B045-2B3F-4917-9113-D07334EB1685}" destId="{28D4344B-69C1-4EE9-8842-67E964C80A64}" srcOrd="0" destOrd="0" presId="urn:microsoft.com/office/officeart/2005/8/layout/cycle5"/>
    <dgm:cxn modelId="{74FA5072-48FA-454C-A14C-A8C3AD963038}" type="presOf" srcId="{EA24750F-33EA-4FF8-AEB3-31FFC502C6CB}" destId="{CE3E3F75-B790-486E-BEA2-E764CCB0424F}" srcOrd="0" destOrd="0" presId="urn:microsoft.com/office/officeart/2005/8/layout/cycle5"/>
    <dgm:cxn modelId="{3F696CC8-4157-47F3-8B84-763715AEAAD8}" srcId="{0A3975D4-EDB3-4B41-A976-4D6F04440045}" destId="{A437DE48-FD60-411D-866C-409B1F75FD3A}" srcOrd="1" destOrd="0" parTransId="{E8F56EA0-0B0D-4743-BDCC-B610D6012118}" sibTransId="{8783B045-2B3F-4917-9113-D07334EB1685}"/>
    <dgm:cxn modelId="{E7043016-E201-4BB3-BCC5-DCBB10A466B5}" srcId="{0A3975D4-EDB3-4B41-A976-4D6F04440045}" destId="{815289E0-02E4-485F-BC88-EAAC503537B3}" srcOrd="4" destOrd="0" parTransId="{5E84D27F-C218-4F90-8050-C612F5B051B9}" sibTransId="{D8496EA4-CE10-4133-9082-96C5095CDD6B}"/>
    <dgm:cxn modelId="{DBB0FF28-AB4E-48BD-88BB-33E191C9C82C}" type="presOf" srcId="{F766898D-FDA6-4480-866C-99FD4EEACF23}" destId="{6DC057FA-9419-4CE4-8AED-7757C3634DC8}" srcOrd="0" destOrd="0" presId="urn:microsoft.com/office/officeart/2005/8/layout/cycle5"/>
    <dgm:cxn modelId="{138E6015-D7C7-4101-BDCC-3C141F65725E}" type="presOf" srcId="{6BC1C4C6-751E-4309-8299-DFD6F4DC240F}" destId="{EF6845E2-3A98-4685-9BAD-8AC612B34463}" srcOrd="0" destOrd="0" presId="urn:microsoft.com/office/officeart/2005/8/layout/cycle5"/>
    <dgm:cxn modelId="{D9DBAB1E-0147-4DD1-AC85-492AA775F018}" srcId="{0A3975D4-EDB3-4B41-A976-4D6F04440045}" destId="{EA24750F-33EA-4FF8-AEB3-31FFC502C6CB}" srcOrd="3" destOrd="0" parTransId="{292146A8-D320-40F1-8D53-120F1C650DE0}" sibTransId="{6BC1C4C6-751E-4309-8299-DFD6F4DC240F}"/>
    <dgm:cxn modelId="{D632CA3B-E3D4-411C-92BA-31A2A8565CDE}" type="presOf" srcId="{D8496EA4-CE10-4133-9082-96C5095CDD6B}" destId="{BB33DDD7-90B2-4EDF-AF6D-864B44E792D9}" srcOrd="0" destOrd="0" presId="urn:microsoft.com/office/officeart/2005/8/layout/cycle5"/>
    <dgm:cxn modelId="{0F067AD1-EDB2-4B38-B04F-32E058076577}" srcId="{0A3975D4-EDB3-4B41-A976-4D6F04440045}" destId="{F07FFABF-7E69-4F87-9BF2-9EB2479F1B31}" srcOrd="2" destOrd="0" parTransId="{492999B0-1E1F-4B60-82E1-A0F9BD2C4945}" sibTransId="{10D4DD7B-FBD0-4E17-8E14-CFBB3EDD1D6B}"/>
    <dgm:cxn modelId="{6CAF41DF-C8EE-4F4B-9098-37780D754EDA}" type="presParOf" srcId="{DCDCFC0C-CC51-4910-8CDF-24C5E3D49DE4}" destId="{3D5CCE8E-A732-4EA7-A748-6EA5A18716AC}" srcOrd="0" destOrd="0" presId="urn:microsoft.com/office/officeart/2005/8/layout/cycle5"/>
    <dgm:cxn modelId="{A699764D-BE8E-429C-A154-660B3D5C83E2}" type="presParOf" srcId="{DCDCFC0C-CC51-4910-8CDF-24C5E3D49DE4}" destId="{B2D41B43-9DBE-42D7-A711-9A8EB4E0CD4C}" srcOrd="1" destOrd="0" presId="urn:microsoft.com/office/officeart/2005/8/layout/cycle5"/>
    <dgm:cxn modelId="{BE02B863-E8B8-4D7D-A0B0-668CDB878972}" type="presParOf" srcId="{DCDCFC0C-CC51-4910-8CDF-24C5E3D49DE4}" destId="{6DC057FA-9419-4CE4-8AED-7757C3634DC8}" srcOrd="2" destOrd="0" presId="urn:microsoft.com/office/officeart/2005/8/layout/cycle5"/>
    <dgm:cxn modelId="{EEEF436C-2D17-4050-BFBB-D64B703AC4A7}" type="presParOf" srcId="{DCDCFC0C-CC51-4910-8CDF-24C5E3D49DE4}" destId="{39B21AE5-7086-45A1-BF86-6F855E9D19A0}" srcOrd="3" destOrd="0" presId="urn:microsoft.com/office/officeart/2005/8/layout/cycle5"/>
    <dgm:cxn modelId="{89EFD69C-D48A-412B-91FB-2BB732A79C7A}" type="presParOf" srcId="{DCDCFC0C-CC51-4910-8CDF-24C5E3D49DE4}" destId="{18BD2408-F2CF-4717-951E-BB29CD87DF30}" srcOrd="4" destOrd="0" presId="urn:microsoft.com/office/officeart/2005/8/layout/cycle5"/>
    <dgm:cxn modelId="{EEE56881-770A-46D0-9543-3D242E354C51}" type="presParOf" srcId="{DCDCFC0C-CC51-4910-8CDF-24C5E3D49DE4}" destId="{28D4344B-69C1-4EE9-8842-67E964C80A64}" srcOrd="5" destOrd="0" presId="urn:microsoft.com/office/officeart/2005/8/layout/cycle5"/>
    <dgm:cxn modelId="{247DB070-7FC9-4C8C-8A07-C501552DE013}" type="presParOf" srcId="{DCDCFC0C-CC51-4910-8CDF-24C5E3D49DE4}" destId="{24BC40A9-EA3B-40CE-9BC2-EAD47E5D1A3D}" srcOrd="6" destOrd="0" presId="urn:microsoft.com/office/officeart/2005/8/layout/cycle5"/>
    <dgm:cxn modelId="{4FBA96B7-276D-4494-AC4E-F67C59A2BD87}" type="presParOf" srcId="{DCDCFC0C-CC51-4910-8CDF-24C5E3D49DE4}" destId="{A7C19E86-9E92-4A3F-9E79-FDFA9555C198}" srcOrd="7" destOrd="0" presId="urn:microsoft.com/office/officeart/2005/8/layout/cycle5"/>
    <dgm:cxn modelId="{FEED359F-BC2E-4013-BA96-1115CBCFB06B}" type="presParOf" srcId="{DCDCFC0C-CC51-4910-8CDF-24C5E3D49DE4}" destId="{60A7A4AA-E467-4206-A766-33C7E73AE33F}" srcOrd="8" destOrd="0" presId="urn:microsoft.com/office/officeart/2005/8/layout/cycle5"/>
    <dgm:cxn modelId="{20932514-94BD-4263-B707-E31437B79195}" type="presParOf" srcId="{DCDCFC0C-CC51-4910-8CDF-24C5E3D49DE4}" destId="{CE3E3F75-B790-486E-BEA2-E764CCB0424F}" srcOrd="9" destOrd="0" presId="urn:microsoft.com/office/officeart/2005/8/layout/cycle5"/>
    <dgm:cxn modelId="{F8D6BCED-E73A-4C18-9FB7-FF2F24BFD51C}" type="presParOf" srcId="{DCDCFC0C-CC51-4910-8CDF-24C5E3D49DE4}" destId="{AE6E66D1-BBD7-4BA3-91C1-3EB4D0409F28}" srcOrd="10" destOrd="0" presId="urn:microsoft.com/office/officeart/2005/8/layout/cycle5"/>
    <dgm:cxn modelId="{E6D34179-5207-4AE8-813D-2F56AB888B05}" type="presParOf" srcId="{DCDCFC0C-CC51-4910-8CDF-24C5E3D49DE4}" destId="{EF6845E2-3A98-4685-9BAD-8AC612B34463}" srcOrd="11" destOrd="0" presId="urn:microsoft.com/office/officeart/2005/8/layout/cycle5"/>
    <dgm:cxn modelId="{AEAE6EEE-7638-4209-BE0B-47A88B669E49}" type="presParOf" srcId="{DCDCFC0C-CC51-4910-8CDF-24C5E3D49DE4}" destId="{D74548EA-8749-443A-8ABC-037AD52E9A9E}" srcOrd="12" destOrd="0" presId="urn:microsoft.com/office/officeart/2005/8/layout/cycle5"/>
    <dgm:cxn modelId="{08F17A65-DCFE-44AA-BF2F-342E0F438837}" type="presParOf" srcId="{DCDCFC0C-CC51-4910-8CDF-24C5E3D49DE4}" destId="{414AE2AB-0092-44C4-BC77-53054505E789}" srcOrd="13" destOrd="0" presId="urn:microsoft.com/office/officeart/2005/8/layout/cycle5"/>
    <dgm:cxn modelId="{7057A1A6-06F2-4ABD-8003-6AB855B76F8A}" type="presParOf" srcId="{DCDCFC0C-CC51-4910-8CDF-24C5E3D49DE4}" destId="{BB33DDD7-90B2-4EDF-AF6D-864B44E792D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CCE8E-A732-4EA7-A748-6EA5A18716AC}">
      <dsp:nvSpPr>
        <dsp:cNvPr id="0" name=""/>
        <dsp:cNvSpPr/>
      </dsp:nvSpPr>
      <dsp:spPr>
        <a:xfrm>
          <a:off x="2971800" y="851"/>
          <a:ext cx="1904998" cy="916691"/>
        </a:xfrm>
        <a:prstGeom prst="roundRect">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Black" panose="020B0A04020102020204" pitchFamily="34" charset="0"/>
            </a:rPr>
            <a:t>Incubation</a:t>
          </a:r>
        </a:p>
        <a:p>
          <a:pPr lvl="0" algn="ctr" defTabSz="800100">
            <a:lnSpc>
              <a:spcPct val="90000"/>
            </a:lnSpc>
            <a:spcBef>
              <a:spcPct val="0"/>
            </a:spcBef>
            <a:spcAft>
              <a:spcPct val="35000"/>
            </a:spcAft>
          </a:pPr>
          <a:r>
            <a:rPr lang="en-US" sz="1200" b="1" i="1" kern="1200" dirty="0" smtClean="0">
              <a:latin typeface="Arial Black" panose="020B0A04020102020204" pitchFamily="34" charset="0"/>
            </a:rPr>
            <a:t>(Initiation Phase)</a:t>
          </a:r>
          <a:endParaRPr lang="en-US" sz="1200" b="1" i="1" kern="1200" dirty="0">
            <a:latin typeface="Arial Black" panose="020B0A04020102020204" pitchFamily="34" charset="0"/>
          </a:endParaRPr>
        </a:p>
      </dsp:txBody>
      <dsp:txXfrm>
        <a:off x="3016549" y="45600"/>
        <a:ext cx="1815500" cy="827193"/>
      </dsp:txXfrm>
    </dsp:sp>
    <dsp:sp modelId="{6DC057FA-9419-4CE4-8AED-7757C3634DC8}">
      <dsp:nvSpPr>
        <dsp:cNvPr id="0" name=""/>
        <dsp:cNvSpPr/>
      </dsp:nvSpPr>
      <dsp:spPr>
        <a:xfrm>
          <a:off x="2092642" y="459197"/>
          <a:ext cx="3663315" cy="3663315"/>
        </a:xfrm>
        <a:custGeom>
          <a:avLst/>
          <a:gdLst/>
          <a:ahLst/>
          <a:cxnLst/>
          <a:rect l="0" t="0" r="0" b="0"/>
          <a:pathLst>
            <a:path>
              <a:moveTo>
                <a:pt x="2914169" y="354112"/>
              </a:moveTo>
              <a:arcTo wR="1831657" hR="1831657" stAng="18373685" swAng="892400"/>
            </a:path>
          </a:pathLst>
        </a:custGeom>
        <a:noFill/>
        <a:ln w="9525" cap="flat" cmpd="sng" algn="ctr">
          <a:solidFill>
            <a:schemeClr val="accent4">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9B21AE5-7086-45A1-BF86-6F855E9D19A0}">
      <dsp:nvSpPr>
        <dsp:cNvPr id="0" name=""/>
        <dsp:cNvSpPr/>
      </dsp:nvSpPr>
      <dsp:spPr>
        <a:xfrm>
          <a:off x="4715333" y="1266495"/>
          <a:ext cx="1901952" cy="916691"/>
        </a:xfrm>
        <a:prstGeom prst="roundRect">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Black" panose="020B0A04020102020204" pitchFamily="34" charset="0"/>
            </a:rPr>
            <a:t>Build</a:t>
          </a:r>
        </a:p>
        <a:p>
          <a:pPr lvl="0" algn="ctr" defTabSz="800100">
            <a:lnSpc>
              <a:spcPct val="90000"/>
            </a:lnSpc>
            <a:spcBef>
              <a:spcPct val="0"/>
            </a:spcBef>
            <a:spcAft>
              <a:spcPct val="35000"/>
            </a:spcAft>
          </a:pPr>
          <a:r>
            <a:rPr lang="en-US" sz="1200" b="1" kern="1200" dirty="0" smtClean="0">
              <a:latin typeface="Arial Black" panose="020B0A04020102020204" pitchFamily="34" charset="0"/>
            </a:rPr>
            <a:t>(</a:t>
          </a:r>
          <a:r>
            <a:rPr lang="en-US" sz="1200" b="1" i="1" kern="1200" dirty="0" smtClean="0">
              <a:latin typeface="Arial Black" panose="020B0A04020102020204" pitchFamily="34" charset="0"/>
            </a:rPr>
            <a:t>Build Phase)</a:t>
          </a:r>
          <a:endParaRPr lang="en-US" sz="1200" b="1" kern="1200" dirty="0">
            <a:latin typeface="Arial Black" panose="020B0A04020102020204" pitchFamily="34" charset="0"/>
          </a:endParaRPr>
        </a:p>
      </dsp:txBody>
      <dsp:txXfrm>
        <a:off x="4760082" y="1311244"/>
        <a:ext cx="1812454" cy="827193"/>
      </dsp:txXfrm>
    </dsp:sp>
    <dsp:sp modelId="{28D4344B-69C1-4EE9-8842-67E964C80A64}">
      <dsp:nvSpPr>
        <dsp:cNvPr id="0" name=""/>
        <dsp:cNvSpPr/>
      </dsp:nvSpPr>
      <dsp:spPr>
        <a:xfrm>
          <a:off x="2092642" y="459197"/>
          <a:ext cx="3663315" cy="3663315"/>
        </a:xfrm>
        <a:custGeom>
          <a:avLst/>
          <a:gdLst/>
          <a:ahLst/>
          <a:cxnLst/>
          <a:rect l="0" t="0" r="0" b="0"/>
          <a:pathLst>
            <a:path>
              <a:moveTo>
                <a:pt x="3658926" y="1958373"/>
              </a:moveTo>
              <a:arcTo wR="1831657" hR="1831657" stAng="21838017" swAng="1360068"/>
            </a:path>
          </a:pathLst>
        </a:custGeom>
        <a:noFill/>
        <a:ln w="9525" cap="flat" cmpd="sng" algn="ctr">
          <a:solidFill>
            <a:schemeClr val="accent4">
              <a:shade val="90000"/>
              <a:hueOff val="-154778"/>
              <a:satOff val="-9041"/>
              <a:lumOff val="10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BC40A9-EA3B-40CE-9BC2-EAD47E5D1A3D}">
      <dsp:nvSpPr>
        <dsp:cNvPr id="0" name=""/>
        <dsp:cNvSpPr/>
      </dsp:nvSpPr>
      <dsp:spPr>
        <a:xfrm>
          <a:off x="4049945" y="3314351"/>
          <a:ext cx="1901952" cy="916691"/>
        </a:xfrm>
        <a:prstGeom prst="roundRect">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Black" panose="020B0A04020102020204" pitchFamily="34" charset="0"/>
            </a:rPr>
            <a:t>Roosting</a:t>
          </a:r>
        </a:p>
        <a:p>
          <a:pPr lvl="0" algn="ctr" defTabSz="800100">
            <a:lnSpc>
              <a:spcPct val="90000"/>
            </a:lnSpc>
            <a:spcBef>
              <a:spcPct val="0"/>
            </a:spcBef>
            <a:spcAft>
              <a:spcPct val="35000"/>
            </a:spcAft>
          </a:pPr>
          <a:r>
            <a:rPr lang="en-US" sz="1200" b="1" i="1" kern="1200" dirty="0" smtClean="0">
              <a:latin typeface="Arial Black" panose="020B0A04020102020204" pitchFamily="34" charset="0"/>
            </a:rPr>
            <a:t>(Pilot Phase)</a:t>
          </a:r>
          <a:endParaRPr lang="en-US" sz="1200" b="1" i="1" kern="1200" dirty="0">
            <a:latin typeface="Arial Black" panose="020B0A04020102020204" pitchFamily="34" charset="0"/>
          </a:endParaRPr>
        </a:p>
      </dsp:txBody>
      <dsp:txXfrm>
        <a:off x="4094694" y="3359100"/>
        <a:ext cx="1812454" cy="827193"/>
      </dsp:txXfrm>
    </dsp:sp>
    <dsp:sp modelId="{60A7A4AA-E467-4206-A766-33C7E73AE33F}">
      <dsp:nvSpPr>
        <dsp:cNvPr id="0" name=""/>
        <dsp:cNvSpPr/>
      </dsp:nvSpPr>
      <dsp:spPr>
        <a:xfrm>
          <a:off x="2092642" y="459197"/>
          <a:ext cx="3663315" cy="3663315"/>
        </a:xfrm>
        <a:custGeom>
          <a:avLst/>
          <a:gdLst/>
          <a:ahLst/>
          <a:cxnLst/>
          <a:rect l="0" t="0" r="0" b="0"/>
          <a:pathLst>
            <a:path>
              <a:moveTo>
                <a:pt x="1907121" y="3661759"/>
              </a:moveTo>
              <a:arcTo wR="1831657" hR="1831657" stAng="5258325" swAng="283351"/>
            </a:path>
          </a:pathLst>
        </a:custGeom>
        <a:noFill/>
        <a:ln w="9525" cap="flat" cmpd="sng" algn="ctr">
          <a:solidFill>
            <a:schemeClr val="accent4">
              <a:shade val="90000"/>
              <a:hueOff val="-309555"/>
              <a:satOff val="-18082"/>
              <a:lumOff val="20429"/>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3E3F75-B790-486E-BEA2-E764CCB0424F}">
      <dsp:nvSpPr>
        <dsp:cNvPr id="0" name=""/>
        <dsp:cNvSpPr/>
      </dsp:nvSpPr>
      <dsp:spPr>
        <a:xfrm>
          <a:off x="1896702" y="3314351"/>
          <a:ext cx="1901952" cy="916691"/>
        </a:xfrm>
        <a:prstGeom prst="roundRect">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Black" panose="020B0A04020102020204" pitchFamily="34" charset="0"/>
            </a:rPr>
            <a:t>Hatching</a:t>
          </a:r>
        </a:p>
        <a:p>
          <a:pPr lvl="0" algn="ctr" defTabSz="800100">
            <a:lnSpc>
              <a:spcPct val="90000"/>
            </a:lnSpc>
            <a:spcBef>
              <a:spcPct val="0"/>
            </a:spcBef>
            <a:spcAft>
              <a:spcPct val="35000"/>
            </a:spcAft>
          </a:pPr>
          <a:r>
            <a:rPr lang="en-US" sz="1200" b="1" i="1" kern="1200" dirty="0" smtClean="0">
              <a:latin typeface="Arial Black" panose="020B0A04020102020204" pitchFamily="34" charset="0"/>
            </a:rPr>
            <a:t>(Expansion Phase)</a:t>
          </a:r>
          <a:endParaRPr lang="en-US" sz="1200" b="1" i="1" kern="1200" dirty="0">
            <a:latin typeface="Arial Black" panose="020B0A04020102020204" pitchFamily="34" charset="0"/>
          </a:endParaRPr>
        </a:p>
      </dsp:txBody>
      <dsp:txXfrm>
        <a:off x="1941451" y="3359100"/>
        <a:ext cx="1812454" cy="827193"/>
      </dsp:txXfrm>
    </dsp:sp>
    <dsp:sp modelId="{EF6845E2-3A98-4685-9BAD-8AC612B34463}">
      <dsp:nvSpPr>
        <dsp:cNvPr id="0" name=""/>
        <dsp:cNvSpPr/>
      </dsp:nvSpPr>
      <dsp:spPr>
        <a:xfrm>
          <a:off x="2092642" y="459197"/>
          <a:ext cx="3663315" cy="3663315"/>
        </a:xfrm>
        <a:custGeom>
          <a:avLst/>
          <a:gdLst/>
          <a:ahLst/>
          <a:cxnLst/>
          <a:rect l="0" t="0" r="0" b="0"/>
          <a:pathLst>
            <a:path>
              <a:moveTo>
                <a:pt x="194370" y="2652792"/>
              </a:moveTo>
              <a:arcTo wR="1831657" hR="1831657" stAng="9201915" swAng="1360068"/>
            </a:path>
          </a:pathLst>
        </a:custGeom>
        <a:noFill/>
        <a:ln w="9525" cap="flat" cmpd="sng" algn="ctr">
          <a:solidFill>
            <a:schemeClr val="accent4">
              <a:shade val="90000"/>
              <a:hueOff val="-464333"/>
              <a:satOff val="-27124"/>
              <a:lumOff val="3064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74548EA-8749-443A-8ABC-037AD52E9A9E}">
      <dsp:nvSpPr>
        <dsp:cNvPr id="0" name=""/>
        <dsp:cNvSpPr/>
      </dsp:nvSpPr>
      <dsp:spPr>
        <a:xfrm>
          <a:off x="1231313" y="1266495"/>
          <a:ext cx="1901952" cy="916691"/>
        </a:xfrm>
        <a:prstGeom prst="roundRect">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Black" panose="020B0A04020102020204" pitchFamily="34" charset="0"/>
            </a:rPr>
            <a:t>Production</a:t>
          </a:r>
        </a:p>
        <a:p>
          <a:pPr lvl="0" algn="ctr" defTabSz="800100">
            <a:lnSpc>
              <a:spcPct val="90000"/>
            </a:lnSpc>
            <a:spcBef>
              <a:spcPct val="0"/>
            </a:spcBef>
            <a:spcAft>
              <a:spcPct val="35000"/>
            </a:spcAft>
          </a:pPr>
          <a:r>
            <a:rPr lang="en-US" sz="1200" b="1" i="1" kern="1200" dirty="0" smtClean="0">
              <a:latin typeface="Arial Black" panose="020B0A04020102020204" pitchFamily="34" charset="0"/>
            </a:rPr>
            <a:t>(Growth Phase)</a:t>
          </a:r>
          <a:endParaRPr lang="en-US" sz="1200" b="1" i="1" kern="1200" dirty="0">
            <a:latin typeface="Arial Black" panose="020B0A04020102020204" pitchFamily="34" charset="0"/>
          </a:endParaRPr>
        </a:p>
      </dsp:txBody>
      <dsp:txXfrm>
        <a:off x="1276062" y="1311244"/>
        <a:ext cx="1812454" cy="827193"/>
      </dsp:txXfrm>
    </dsp:sp>
    <dsp:sp modelId="{BB33DDD7-90B2-4EDF-AF6D-864B44E792D9}">
      <dsp:nvSpPr>
        <dsp:cNvPr id="0" name=""/>
        <dsp:cNvSpPr/>
      </dsp:nvSpPr>
      <dsp:spPr>
        <a:xfrm>
          <a:off x="2092642" y="459197"/>
          <a:ext cx="3663315" cy="3663315"/>
        </a:xfrm>
        <a:custGeom>
          <a:avLst/>
          <a:gdLst/>
          <a:ahLst/>
          <a:cxnLst/>
          <a:rect l="0" t="0" r="0" b="0"/>
          <a:pathLst>
            <a:path>
              <a:moveTo>
                <a:pt x="406154" y="681479"/>
              </a:moveTo>
              <a:arcTo wR="1831657" hR="1831657" stAng="13133915" swAng="892400"/>
            </a:path>
          </a:pathLst>
        </a:custGeom>
        <a:noFill/>
        <a:ln w="9525" cap="flat" cmpd="sng" algn="ctr">
          <a:solidFill>
            <a:schemeClr val="accent4">
              <a:shade val="90000"/>
              <a:hueOff val="-619111"/>
              <a:satOff val="-36165"/>
              <a:lumOff val="40859"/>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B1139C9-7476-44FC-B8BD-9D1C5825BFC5}" type="datetimeFigureOut">
              <a:rPr lang="en-US" smtClean="0"/>
              <a:t>11/15/2014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E7AD103-491B-4BD6-BFA8-DD9876E9DBC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1139C9-7476-44FC-B8BD-9D1C5825BFC5}"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1139C9-7476-44FC-B8BD-9D1C5825BFC5}"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1139C9-7476-44FC-B8BD-9D1C5825BFC5}"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B1139C9-7476-44FC-B8BD-9D1C5825BFC5}"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AD103-491B-4BD6-BFA8-DD9876E9DBC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1139C9-7476-44FC-B8BD-9D1C5825BFC5}"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B1139C9-7476-44FC-B8BD-9D1C5825BFC5}" type="datetimeFigureOut">
              <a:rPr lang="en-US" smtClean="0"/>
              <a:t>11/15/2014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B1139C9-7476-44FC-B8BD-9D1C5825BFC5}" type="datetimeFigureOut">
              <a:rPr lang="en-US" smtClean="0"/>
              <a:t>11/15/2014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139C9-7476-44FC-B8BD-9D1C5825BFC5}" type="datetimeFigureOut">
              <a:rPr lang="en-US" smtClean="0"/>
              <a:t>11/15/2014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1139C9-7476-44FC-B8BD-9D1C5825BFC5}"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AD103-491B-4BD6-BFA8-DD9876E9DB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B1139C9-7476-44FC-B8BD-9D1C5825BFC5}"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E7AD103-491B-4BD6-BFA8-DD9876E9DBCA}"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1139C9-7476-44FC-B8BD-9D1C5825BFC5}" type="datetimeFigureOut">
              <a:rPr lang="en-US" smtClean="0"/>
              <a:t>11/15/2014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E7AD103-491B-4BD6-BFA8-DD9876E9DBCA}"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wmf"/><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COSIER ORPHANAGE</a:t>
            </a:r>
            <a:endParaRPr lang="en-US" dirty="0"/>
          </a:p>
        </p:txBody>
      </p:sp>
      <p:sp>
        <p:nvSpPr>
          <p:cNvPr id="3" name="Subtitle 2"/>
          <p:cNvSpPr>
            <a:spLocks noGrp="1"/>
          </p:cNvSpPr>
          <p:nvPr>
            <p:ph type="subTitle" idx="1"/>
          </p:nvPr>
        </p:nvSpPr>
        <p:spPr/>
        <p:txBody>
          <a:bodyPr/>
          <a:lstStyle/>
          <a:p>
            <a:r>
              <a:rPr lang="en-US" dirty="0" smtClean="0"/>
              <a:t>Jinja, Uganda</a:t>
            </a:r>
          </a:p>
          <a:p>
            <a:r>
              <a:rPr lang="en-US" dirty="0" smtClean="0"/>
              <a:t>2014</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80" y="3581400"/>
            <a:ext cx="3395720" cy="3048000"/>
          </a:xfrm>
          <a:prstGeom prst="ellipse">
            <a:avLst/>
          </a:prstGeom>
          <a:ln>
            <a:noFill/>
          </a:ln>
          <a:effectLst>
            <a:softEdge rad="112500"/>
          </a:effectLst>
        </p:spPr>
      </p:pic>
    </p:spTree>
    <p:extLst>
      <p:ext uri="{BB962C8B-B14F-4D97-AF65-F5344CB8AC3E}">
        <p14:creationId xmlns:p14="http://schemas.microsoft.com/office/powerpoint/2010/main" val="1788748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362456"/>
          </a:xfrm>
        </p:spPr>
        <p:txBody>
          <a:bodyPr/>
          <a:lstStyle/>
          <a:p>
            <a:pPr algn="ctr"/>
            <a:r>
              <a:rPr lang="en-US" dirty="0" smtClean="0"/>
              <a:t>COSIER POULTRY FARM</a:t>
            </a:r>
            <a:br>
              <a:rPr lang="en-US" dirty="0" smtClean="0"/>
            </a:br>
            <a:r>
              <a:rPr lang="en-US" sz="3600" dirty="0" smtClean="0"/>
              <a:t>Stages of Sustainable Development</a:t>
            </a:r>
            <a:endParaRPr lang="en-US" sz="3600" dirty="0"/>
          </a:p>
        </p:txBody>
      </p:sp>
      <p:graphicFrame>
        <p:nvGraphicFramePr>
          <p:cNvPr id="3" name="Diagram 2"/>
          <p:cNvGraphicFramePr/>
          <p:nvPr>
            <p:extLst>
              <p:ext uri="{D42A27DB-BD31-4B8C-83A1-F6EECF244321}">
                <p14:modId xmlns:p14="http://schemas.microsoft.com/office/powerpoint/2010/main" val="852769321"/>
              </p:ext>
            </p:extLst>
          </p:nvPr>
        </p:nvGraphicFramePr>
        <p:xfrm>
          <a:off x="762000" y="2133600"/>
          <a:ext cx="7848600"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descr="C:\Users\Biba\AppData\Local\Microsoft\Windows\Temporary Internet Files\Content.IE5\ZAC1LGLM\MC90002749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0" y="3810000"/>
            <a:ext cx="1295400" cy="135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95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609600"/>
            <a:ext cx="8229600" cy="932688"/>
          </a:xfrm>
        </p:spPr>
        <p:txBody>
          <a:bodyPr/>
          <a:lstStyle/>
          <a:p>
            <a:pPr algn="ctr"/>
            <a:r>
              <a:rPr lang="en-US" dirty="0" smtClean="0">
                <a:latin typeface="Arial Black" panose="020B0A04020102020204" pitchFamily="34" charset="0"/>
              </a:rPr>
              <a:t>INCUBATION PHASE</a:t>
            </a:r>
            <a:endParaRPr lang="en-US" dirty="0">
              <a:latin typeface="Arial Black" panose="020B0A040201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746" y="2971800"/>
            <a:ext cx="4213603" cy="3143996"/>
          </a:xfrm>
          <a:prstGeom prst="rect">
            <a:avLst/>
          </a:prstGeom>
        </p:spPr>
      </p:pic>
      <p:sp>
        <p:nvSpPr>
          <p:cNvPr id="3" name="TextBox 2"/>
          <p:cNvSpPr txBox="1"/>
          <p:nvPr/>
        </p:nvSpPr>
        <p:spPr>
          <a:xfrm>
            <a:off x="1143000" y="1676400"/>
            <a:ext cx="6858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latin typeface="Arial Black" panose="020B0A04020102020204" pitchFamily="34" charset="0"/>
              </a:rPr>
              <a:t>Director  </a:t>
            </a:r>
            <a:r>
              <a:rPr lang="en-US" dirty="0" err="1" smtClean="0">
                <a:latin typeface="Arial Black" panose="020B0A04020102020204" pitchFamily="34" charset="0"/>
              </a:rPr>
              <a:t>Mikenga</a:t>
            </a:r>
            <a:r>
              <a:rPr lang="en-US" dirty="0" smtClean="0">
                <a:latin typeface="Arial Black" panose="020B0A04020102020204" pitchFamily="34" charset="0"/>
              </a:rPr>
              <a:t> and the children  “hatch” an idea to start a poultry farm to become self-sufficient. They will raise chickens and sell the eggs at market. </a:t>
            </a:r>
            <a:endParaRPr lang="en-US" dirty="0">
              <a:latin typeface="Arial Black" panose="020B0A04020102020204" pitchFamily="34" charset="0"/>
            </a:endParaRPr>
          </a:p>
        </p:txBody>
      </p:sp>
    </p:spTree>
    <p:extLst>
      <p:ext uri="{BB962C8B-B14F-4D97-AF65-F5344CB8AC3E}">
        <p14:creationId xmlns:p14="http://schemas.microsoft.com/office/powerpoint/2010/main" val="1704859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609600"/>
            <a:ext cx="8229600" cy="932688"/>
          </a:xfrm>
        </p:spPr>
        <p:txBody>
          <a:bodyPr/>
          <a:lstStyle/>
          <a:p>
            <a:pPr algn="ctr"/>
            <a:r>
              <a:rPr lang="en-US" dirty="0" smtClean="0">
                <a:latin typeface="Arial Black" panose="020B0A04020102020204" pitchFamily="34" charset="0"/>
              </a:rPr>
              <a:t>BUILD PHASE</a:t>
            </a:r>
            <a:endParaRPr lang="en-US" dirty="0">
              <a:latin typeface="Arial Black" panose="020B0A04020102020204" pitchFamily="34" charset="0"/>
            </a:endParaRPr>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28599" y="1905000"/>
            <a:ext cx="2962861" cy="2209800"/>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24400" y="1905000"/>
            <a:ext cx="2895600" cy="2157937"/>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4191000"/>
            <a:ext cx="3190875" cy="2377991"/>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202" y="4275502"/>
            <a:ext cx="3070225" cy="229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52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609600"/>
            <a:ext cx="8229600" cy="932688"/>
          </a:xfrm>
        </p:spPr>
        <p:txBody>
          <a:bodyPr/>
          <a:lstStyle/>
          <a:p>
            <a:pPr algn="ctr"/>
            <a:r>
              <a:rPr lang="en-US" dirty="0" smtClean="0">
                <a:latin typeface="Arial Black" panose="020B0A04020102020204" pitchFamily="34" charset="0"/>
              </a:rPr>
              <a:t>BUILD PHASE</a:t>
            </a:r>
            <a:endParaRPr lang="en-US" dirty="0">
              <a:latin typeface="Arial Black" panose="020B0A040201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628" y="4114800"/>
            <a:ext cx="3348972" cy="25012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04632"/>
            <a:ext cx="3200400" cy="23869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139588"/>
            <a:ext cx="3314700" cy="24860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1495451"/>
            <a:ext cx="3162300" cy="2371725"/>
          </a:xfrm>
          <a:prstGeom prst="rect">
            <a:avLst/>
          </a:prstGeom>
        </p:spPr>
      </p:pic>
    </p:spTree>
    <p:extLst>
      <p:ext uri="{BB962C8B-B14F-4D97-AF65-F5344CB8AC3E}">
        <p14:creationId xmlns:p14="http://schemas.microsoft.com/office/powerpoint/2010/main" val="4188622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609600"/>
            <a:ext cx="8229600" cy="932688"/>
          </a:xfrm>
        </p:spPr>
        <p:txBody>
          <a:bodyPr/>
          <a:lstStyle/>
          <a:p>
            <a:pPr algn="ctr"/>
            <a:r>
              <a:rPr lang="en-US" dirty="0" smtClean="0">
                <a:latin typeface="Arial Black" panose="020B0A04020102020204" pitchFamily="34" charset="0"/>
              </a:rPr>
              <a:t>ROOSTING PHASE</a:t>
            </a:r>
            <a:endParaRPr lang="en-US" dirty="0">
              <a:latin typeface="Arial Black" panose="020B0A040201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14500"/>
            <a:ext cx="4572000" cy="3429000"/>
          </a:xfrm>
          <a:prstGeom prst="rect">
            <a:avLst/>
          </a:prstGeom>
        </p:spPr>
      </p:pic>
      <p:sp>
        <p:nvSpPr>
          <p:cNvPr id="6" name="TextBox 5"/>
          <p:cNvSpPr txBox="1"/>
          <p:nvPr/>
        </p:nvSpPr>
        <p:spPr>
          <a:xfrm>
            <a:off x="2057400" y="5638800"/>
            <a:ext cx="4953000" cy="3810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latin typeface="Arial Black" panose="020B0A04020102020204" pitchFamily="34" charset="0"/>
              </a:rPr>
              <a:t>200 CHICKS HAVE ARRIVED</a:t>
            </a:r>
            <a:endParaRPr lang="en-US" dirty="0">
              <a:latin typeface="Arial Black" panose="020B0A04020102020204" pitchFamily="34" charset="0"/>
            </a:endParaRPr>
          </a:p>
        </p:txBody>
      </p:sp>
    </p:spTree>
    <p:extLst>
      <p:ext uri="{BB962C8B-B14F-4D97-AF65-F5344CB8AC3E}">
        <p14:creationId xmlns:p14="http://schemas.microsoft.com/office/powerpoint/2010/main" val="1384734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609600"/>
            <a:ext cx="8229600" cy="932688"/>
          </a:xfrm>
        </p:spPr>
        <p:txBody>
          <a:bodyPr/>
          <a:lstStyle/>
          <a:p>
            <a:pPr algn="ctr"/>
            <a:r>
              <a:rPr lang="en-US" dirty="0" smtClean="0">
                <a:latin typeface="Arial Black" panose="020B0A04020102020204" pitchFamily="34" charset="0"/>
              </a:rPr>
              <a:t>HATCHING PHASE</a:t>
            </a:r>
            <a:endParaRPr lang="en-US" dirty="0">
              <a:latin typeface="Arial Black" panose="020B0A04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785" y="4359831"/>
            <a:ext cx="3048000" cy="22764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97633"/>
            <a:ext cx="3959850" cy="29575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552740"/>
            <a:ext cx="3048000" cy="20193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497633"/>
            <a:ext cx="3653773" cy="2728912"/>
          </a:xfrm>
          <a:prstGeom prst="rect">
            <a:avLst/>
          </a:prstGeom>
        </p:spPr>
      </p:pic>
    </p:spTree>
    <p:extLst>
      <p:ext uri="{BB962C8B-B14F-4D97-AF65-F5344CB8AC3E}">
        <p14:creationId xmlns:p14="http://schemas.microsoft.com/office/powerpoint/2010/main" val="3422775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02792"/>
          </a:xfrm>
        </p:spPr>
        <p:txBody>
          <a:bodyPr/>
          <a:lstStyle/>
          <a:p>
            <a:pPr algn="ctr"/>
            <a:r>
              <a:rPr lang="en-US" dirty="0" smtClean="0"/>
              <a:t>PRODUCTION PHASE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49438"/>
            <a:ext cx="77724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01838"/>
            <a:ext cx="77724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971800" y="2790508"/>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149" y="1849439"/>
            <a:ext cx="2621776" cy="17767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19587"/>
            <a:ext cx="2667000" cy="177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669217"/>
            <a:ext cx="944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7" y="5013325"/>
            <a:ext cx="944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247" y="4319587"/>
            <a:ext cx="2667000" cy="2026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569" y="1842770"/>
            <a:ext cx="2466631" cy="17834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097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772400" cy="1002792"/>
          </a:xfrm>
        </p:spPr>
        <p:txBody>
          <a:bodyPr/>
          <a:lstStyle/>
          <a:p>
            <a:pPr algn="ctr"/>
            <a:r>
              <a:rPr lang="en-US" dirty="0" smtClean="0"/>
              <a:t>MOVING FORWARD</a:t>
            </a:r>
            <a:endParaRPr lang="en-US" dirty="0"/>
          </a:p>
        </p:txBody>
      </p:sp>
      <p:sp>
        <p:nvSpPr>
          <p:cNvPr id="3" name="Text Placeholder 2"/>
          <p:cNvSpPr>
            <a:spLocks noGrp="1"/>
          </p:cNvSpPr>
          <p:nvPr>
            <p:ph type="body" idx="1"/>
          </p:nvPr>
        </p:nvSpPr>
        <p:spPr>
          <a:xfrm>
            <a:off x="530352" y="2057400"/>
            <a:ext cx="7772400" cy="4267200"/>
          </a:xfrm>
        </p:spPr>
        <p:txBody>
          <a:bodyPr>
            <a:normAutofit fontScale="85000" lnSpcReduction="20000"/>
          </a:bodyPr>
          <a:lstStyle/>
          <a:p>
            <a:r>
              <a:rPr lang="en-US" dirty="0" smtClean="0">
                <a:solidFill>
                  <a:srgbClr val="FFFF00"/>
                </a:solidFill>
                <a:latin typeface="Arial Black" panose="020B0A04020102020204" pitchFamily="34" charset="0"/>
              </a:rPr>
              <a:t>STILL </a:t>
            </a:r>
            <a:r>
              <a:rPr lang="en-US" dirty="0" smtClean="0">
                <a:solidFill>
                  <a:srgbClr val="FFFF00"/>
                </a:solidFill>
                <a:latin typeface="Arial Black" panose="020B0A04020102020204" pitchFamily="34" charset="0"/>
              </a:rPr>
              <a:t>NEEDED</a:t>
            </a:r>
            <a:r>
              <a:rPr lang="en-US" dirty="0" smtClean="0">
                <a:solidFill>
                  <a:srgbClr val="FFFF00"/>
                </a:solidFill>
                <a:latin typeface="Arial Black" panose="020B0A04020102020204" pitchFamily="34" charset="0"/>
              </a:rPr>
              <a:t>:</a:t>
            </a:r>
          </a:p>
          <a:p>
            <a:endParaRPr lang="en-US" dirty="0" smtClean="0">
              <a:solidFill>
                <a:srgbClr val="FFFF00"/>
              </a:solidFill>
              <a:latin typeface="Arial Black" panose="020B0A04020102020204" pitchFamily="34" charset="0"/>
            </a:endParaRPr>
          </a:p>
          <a:p>
            <a:pPr marL="342900" indent="-342900">
              <a:buFont typeface="Wingdings" panose="05000000000000000000" pitchFamily="2" charset="2"/>
              <a:buChar char="v"/>
            </a:pPr>
            <a:r>
              <a:rPr lang="en-US" dirty="0" smtClean="0">
                <a:solidFill>
                  <a:srgbClr val="FFFF00"/>
                </a:solidFill>
                <a:latin typeface="Arial Black" panose="020B0A04020102020204" pitchFamily="34" charset="0"/>
              </a:rPr>
              <a:t>Poultry Farm:</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Chicken Feed</a:t>
            </a:r>
            <a:endParaRPr lang="en-US" dirty="0" smtClean="0">
              <a:solidFill>
                <a:srgbClr val="FFFF00"/>
              </a:solidFill>
              <a:latin typeface="Arial Black" panose="020B0A04020102020204" pitchFamily="34" charset="0"/>
            </a:endParaRP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Egg Cartons</a:t>
            </a:r>
          </a:p>
          <a:p>
            <a:pPr marL="982980" lvl="1" indent="-342900">
              <a:buFont typeface="Wingdings" panose="05000000000000000000" pitchFamily="2" charset="2"/>
              <a:buChar char="v"/>
            </a:pPr>
            <a:endParaRPr lang="en-US" dirty="0" smtClean="0">
              <a:solidFill>
                <a:srgbClr val="FFFF00"/>
              </a:solidFill>
              <a:latin typeface="Arial Black" panose="020B0A04020102020204" pitchFamily="34" charset="0"/>
            </a:endParaRPr>
          </a:p>
          <a:p>
            <a:pPr marL="342900" indent="-342900">
              <a:buFont typeface="Wingdings" panose="05000000000000000000" pitchFamily="2" charset="2"/>
              <a:buChar char="v"/>
            </a:pPr>
            <a:r>
              <a:rPr lang="en-US" dirty="0" smtClean="0">
                <a:solidFill>
                  <a:srgbClr val="FFFF00"/>
                </a:solidFill>
                <a:latin typeface="Arial Black" panose="020B0A04020102020204" pitchFamily="34" charset="0"/>
              </a:rPr>
              <a:t>Clothing</a:t>
            </a:r>
            <a:endParaRPr lang="en-US" dirty="0" smtClean="0">
              <a:solidFill>
                <a:srgbClr val="FFFF00"/>
              </a:solidFill>
              <a:latin typeface="Arial Black" panose="020B0A04020102020204" pitchFamily="34" charset="0"/>
            </a:endParaRPr>
          </a:p>
          <a:p>
            <a:endParaRPr lang="en-US" dirty="0" smtClean="0">
              <a:solidFill>
                <a:srgbClr val="FFFF00"/>
              </a:solidFill>
              <a:latin typeface="Arial Black" panose="020B0A04020102020204" pitchFamily="34" charset="0"/>
            </a:endParaRPr>
          </a:p>
          <a:p>
            <a:pPr marL="342900" indent="-342900">
              <a:buFont typeface="Wingdings" panose="05000000000000000000" pitchFamily="2" charset="2"/>
              <a:buChar char="v"/>
            </a:pPr>
            <a:r>
              <a:rPr lang="en-US" dirty="0" smtClean="0">
                <a:solidFill>
                  <a:srgbClr val="FFFF00"/>
                </a:solidFill>
                <a:latin typeface="Arial Black" panose="020B0A04020102020204" pitchFamily="34" charset="0"/>
              </a:rPr>
              <a:t>Education</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School Fees</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School Supplies</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Uniforms</a:t>
            </a:r>
            <a:endParaRPr lang="en-US" dirty="0" smtClean="0">
              <a:solidFill>
                <a:srgbClr val="FFFF00"/>
              </a:solidFill>
              <a:latin typeface="Arial Black" panose="020B0A04020102020204" pitchFamily="34" charset="0"/>
            </a:endParaRPr>
          </a:p>
          <a:p>
            <a:endParaRPr lang="en-US" dirty="0" smtClean="0">
              <a:solidFill>
                <a:srgbClr val="FFFF00"/>
              </a:solidFill>
              <a:latin typeface="Arial Black" panose="020B0A04020102020204" pitchFamily="34" charset="0"/>
            </a:endParaRPr>
          </a:p>
          <a:p>
            <a:pPr marL="342900" indent="-342900">
              <a:buFont typeface="Wingdings" panose="05000000000000000000" pitchFamily="2" charset="2"/>
              <a:buChar char="v"/>
            </a:pPr>
            <a:r>
              <a:rPr lang="en-US" dirty="0" smtClean="0">
                <a:solidFill>
                  <a:srgbClr val="FFFF00"/>
                </a:solidFill>
                <a:latin typeface="Arial Black" panose="020B0A04020102020204" pitchFamily="34" charset="0"/>
              </a:rPr>
              <a:t>Healthcare:</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Vaccinations</a:t>
            </a:r>
          </a:p>
          <a:p>
            <a:pPr marL="982980" lvl="1" indent="-342900">
              <a:buFont typeface="Wingdings" panose="05000000000000000000" pitchFamily="2" charset="2"/>
              <a:buChar char="v"/>
            </a:pPr>
            <a:r>
              <a:rPr lang="en-US" dirty="0" smtClean="0">
                <a:solidFill>
                  <a:srgbClr val="FFFF00"/>
                </a:solidFill>
                <a:latin typeface="Arial Black" panose="020B0A04020102020204" pitchFamily="34" charset="0"/>
              </a:rPr>
              <a:t>Deworming</a:t>
            </a:r>
            <a:endParaRPr lang="en-US" dirty="0" smtClean="0">
              <a:solidFill>
                <a:srgbClr val="FFFF00"/>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2563991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772400" cy="1447800"/>
          </a:xfrm>
        </p:spPr>
        <p:txBody>
          <a:bodyPr/>
          <a:lstStyle/>
          <a:p>
            <a:pPr algn="ctr"/>
            <a:r>
              <a:rPr lang="en-US" sz="3400" dirty="0" smtClean="0">
                <a:latin typeface="Arial Black" panose="020B0A04020102020204" pitchFamily="34" charset="0"/>
              </a:rPr>
              <a:t>FUNDS RAISED BY </a:t>
            </a:r>
            <a:r>
              <a:rPr lang="en-US" sz="3400" dirty="0" smtClean="0">
                <a:latin typeface="Arial Black" panose="020B0A04020102020204" pitchFamily="34" charset="0"/>
              </a:rPr>
              <a:t>SOUTHWIND HIGH SCHOOL KIVA CLUB – MEMPHIS, TN</a:t>
            </a:r>
            <a:endParaRPr lang="en-US" sz="3400" dirty="0">
              <a:latin typeface="Arial Black" panose="020B0A04020102020204" pitchFamily="34" charset="0"/>
            </a:endParaRPr>
          </a:p>
        </p:txBody>
      </p:sp>
      <p:sp>
        <p:nvSpPr>
          <p:cNvPr id="3" name="Text Placeholder 2"/>
          <p:cNvSpPr>
            <a:spLocks noGrp="1"/>
          </p:cNvSpPr>
          <p:nvPr>
            <p:ph type="body" idx="1"/>
          </p:nvPr>
        </p:nvSpPr>
        <p:spPr>
          <a:xfrm>
            <a:off x="530352" y="2704664"/>
            <a:ext cx="7772400" cy="3467536"/>
          </a:xfrm>
        </p:spPr>
        <p:txBody>
          <a:bodyPr>
            <a:normAutofit fontScale="77500" lnSpcReduction="20000"/>
          </a:bodyPr>
          <a:lstStyle/>
          <a:p>
            <a:pPr marL="342900" indent="-342900">
              <a:buFont typeface="Wingdings" panose="05000000000000000000" pitchFamily="2" charset="2"/>
              <a:buChar char="v"/>
            </a:pPr>
            <a:r>
              <a:rPr lang="en-US" sz="2000" dirty="0" smtClean="0">
                <a:latin typeface="Arial Black" panose="020B0A04020102020204" pitchFamily="34" charset="0"/>
              </a:rPr>
              <a:t>Southwind KIVA Club raised </a:t>
            </a:r>
            <a:r>
              <a:rPr lang="en-US" sz="2000" dirty="0" smtClean="0">
                <a:solidFill>
                  <a:srgbClr val="FFFF00"/>
                </a:solidFill>
                <a:latin typeface="Arial Black" panose="020B0A04020102020204" pitchFamily="34" charset="0"/>
              </a:rPr>
              <a:t>$</a:t>
            </a:r>
            <a:r>
              <a:rPr lang="en-US" sz="2000" dirty="0" smtClean="0">
                <a:solidFill>
                  <a:srgbClr val="FFFF00"/>
                </a:solidFill>
                <a:latin typeface="Arial Black" panose="020B0A04020102020204" pitchFamily="34" charset="0"/>
              </a:rPr>
              <a:t>515</a:t>
            </a:r>
            <a:r>
              <a:rPr lang="en-US" sz="2000" dirty="0" smtClean="0">
                <a:solidFill>
                  <a:srgbClr val="FFFF00"/>
                </a:solidFill>
                <a:latin typeface="Arial Black" panose="020B0A04020102020204" pitchFamily="34" charset="0"/>
              </a:rPr>
              <a:t>.00 </a:t>
            </a:r>
            <a:r>
              <a:rPr lang="en-US" sz="2000" dirty="0" smtClean="0">
                <a:latin typeface="Arial Black" panose="020B0A04020102020204" pitchFamily="34" charset="0"/>
              </a:rPr>
              <a:t>in 5 </a:t>
            </a:r>
            <a:r>
              <a:rPr lang="en-US" sz="2000" dirty="0" smtClean="0">
                <a:latin typeface="Arial Black" panose="020B0A04020102020204" pitchFamily="34" charset="0"/>
              </a:rPr>
              <a:t>months.</a:t>
            </a:r>
            <a:endParaRPr lang="en-US" sz="2000" dirty="0" smtClean="0">
              <a:latin typeface="Arial Black" panose="020B0A04020102020204" pitchFamily="34" charset="0"/>
            </a:endParaRPr>
          </a:p>
          <a:p>
            <a:pPr marL="342900" indent="-342900">
              <a:buFont typeface="Wingdings" panose="05000000000000000000" pitchFamily="2" charset="2"/>
              <a:buChar char="v"/>
            </a:pPr>
            <a:endParaRPr lang="en-US" sz="2000" dirty="0" smtClean="0">
              <a:latin typeface="Arial Black" panose="020B0A04020102020204" pitchFamily="34" charset="0"/>
            </a:endParaRPr>
          </a:p>
          <a:p>
            <a:pPr marL="342900" indent="-342900">
              <a:buFont typeface="Wingdings" panose="05000000000000000000" pitchFamily="2" charset="2"/>
              <a:buChar char="v"/>
            </a:pPr>
            <a:r>
              <a:rPr lang="en-US" sz="2000" dirty="0" smtClean="0">
                <a:latin typeface="Arial Black" panose="020B0A04020102020204" pitchFamily="34" charset="0"/>
              </a:rPr>
              <a:t>Our club was successful in </a:t>
            </a:r>
            <a:r>
              <a:rPr lang="en-US" sz="2000" dirty="0" smtClean="0">
                <a:latin typeface="Arial Black" panose="020B0A04020102020204" pitchFamily="34" charset="0"/>
              </a:rPr>
              <a:t>helping to raise </a:t>
            </a:r>
            <a:r>
              <a:rPr lang="en-US" sz="2000" dirty="0" smtClean="0">
                <a:latin typeface="Arial Black" panose="020B0A04020102020204" pitchFamily="34" charset="0"/>
              </a:rPr>
              <a:t>a total of </a:t>
            </a:r>
            <a:r>
              <a:rPr lang="en-US" sz="2000" dirty="0" smtClean="0">
                <a:solidFill>
                  <a:srgbClr val="FFFF00"/>
                </a:solidFill>
                <a:latin typeface="Arial Black" panose="020B0A04020102020204" pitchFamily="34" charset="0"/>
              </a:rPr>
              <a:t>$</a:t>
            </a:r>
            <a:r>
              <a:rPr lang="en-US" sz="2000" dirty="0" smtClean="0">
                <a:solidFill>
                  <a:srgbClr val="FFFF00"/>
                </a:solidFill>
                <a:latin typeface="Arial Black" panose="020B0A04020102020204" pitchFamily="34" charset="0"/>
              </a:rPr>
              <a:t>3,100.00 </a:t>
            </a:r>
            <a:r>
              <a:rPr lang="en-US" sz="2000" dirty="0" smtClean="0">
                <a:latin typeface="Arial Black" panose="020B0A04020102020204" pitchFamily="34" charset="0"/>
              </a:rPr>
              <a:t>on Face Book along with Brighter Brains </a:t>
            </a:r>
            <a:r>
              <a:rPr lang="en-US" sz="2000" dirty="0" smtClean="0">
                <a:latin typeface="Arial Black" panose="020B0A04020102020204" pitchFamily="34" charset="0"/>
              </a:rPr>
              <a:t>Institute and numerous generous individuals </a:t>
            </a:r>
            <a:r>
              <a:rPr lang="en-US" sz="2000" smtClean="0">
                <a:latin typeface="Arial Black" panose="020B0A04020102020204" pitchFamily="34" charset="0"/>
              </a:rPr>
              <a:t>and organizations.</a:t>
            </a:r>
            <a:endParaRPr lang="en-US" sz="2000" dirty="0" smtClean="0">
              <a:latin typeface="Arial Black" panose="020B0A04020102020204" pitchFamily="34" charset="0"/>
            </a:endParaRPr>
          </a:p>
          <a:p>
            <a:pPr marL="342900" indent="-342900">
              <a:buFont typeface="Wingdings" panose="05000000000000000000" pitchFamily="2" charset="2"/>
              <a:buChar char="v"/>
            </a:pPr>
            <a:endParaRPr lang="en-US" sz="2000" dirty="0" smtClean="0">
              <a:latin typeface="Arial Black" panose="020B0A04020102020204" pitchFamily="34" charset="0"/>
            </a:endParaRPr>
          </a:p>
          <a:p>
            <a:pPr marL="342900" indent="-342900">
              <a:buFont typeface="Wingdings" panose="05000000000000000000" pitchFamily="2" charset="2"/>
              <a:buChar char="v"/>
            </a:pPr>
            <a:r>
              <a:rPr lang="en-US" sz="2000" dirty="0" smtClean="0">
                <a:latin typeface="Arial Black" panose="020B0A04020102020204" pitchFamily="34" charset="0"/>
              </a:rPr>
              <a:t>We are currently raising another </a:t>
            </a:r>
            <a:r>
              <a:rPr lang="en-US" sz="2000" dirty="0" smtClean="0">
                <a:solidFill>
                  <a:srgbClr val="FFFF00"/>
                </a:solidFill>
                <a:latin typeface="Arial Black" panose="020B0A04020102020204" pitchFamily="34" charset="0"/>
              </a:rPr>
              <a:t>$150.00 </a:t>
            </a:r>
            <a:r>
              <a:rPr lang="en-US" sz="2000" dirty="0" smtClean="0">
                <a:latin typeface="Arial Black" panose="020B0A04020102020204" pitchFamily="34" charset="0"/>
              </a:rPr>
              <a:t>to send dresses to the children.</a:t>
            </a:r>
          </a:p>
          <a:p>
            <a:pPr marL="342900" indent="-342900">
              <a:buFont typeface="Wingdings" panose="05000000000000000000" pitchFamily="2" charset="2"/>
              <a:buChar char="v"/>
            </a:pPr>
            <a:endParaRPr lang="en-US" sz="2000" dirty="0">
              <a:latin typeface="Arial Black" panose="020B0A04020102020204" pitchFamily="34" charset="0"/>
            </a:endParaRPr>
          </a:p>
          <a:p>
            <a:pPr marL="342900" indent="-342900">
              <a:buFont typeface="Wingdings" panose="05000000000000000000" pitchFamily="2" charset="2"/>
              <a:buChar char="v"/>
            </a:pPr>
            <a:r>
              <a:rPr lang="en-US" sz="2000" dirty="0" smtClean="0">
                <a:latin typeface="Arial Black" panose="020B0A04020102020204" pitchFamily="34" charset="0"/>
              </a:rPr>
              <a:t>We have sent hand-written postcards from Memphis to each of the children along with photos.</a:t>
            </a:r>
          </a:p>
          <a:p>
            <a:pPr marL="342900" indent="-342900">
              <a:buFont typeface="Wingdings" panose="05000000000000000000" pitchFamily="2" charset="2"/>
              <a:buChar char="v"/>
            </a:pPr>
            <a:endParaRPr lang="en-US" sz="2000" dirty="0">
              <a:latin typeface="Arial Black" panose="020B0A04020102020204" pitchFamily="34" charset="0"/>
            </a:endParaRPr>
          </a:p>
          <a:p>
            <a:pPr marL="342900" indent="-342900">
              <a:buFont typeface="Wingdings" panose="05000000000000000000" pitchFamily="2" charset="2"/>
              <a:buChar char="v"/>
            </a:pPr>
            <a:r>
              <a:rPr lang="en-US" sz="2000" dirty="0" smtClean="0">
                <a:latin typeface="Arial Black" panose="020B0A04020102020204" pitchFamily="34" charset="0"/>
              </a:rPr>
              <a:t>We have sent a copy of the book </a:t>
            </a:r>
            <a:r>
              <a:rPr lang="en-US" sz="2000" i="1" dirty="0" smtClean="0">
                <a:latin typeface="Arial Black" panose="020B0A04020102020204" pitchFamily="34" charset="0"/>
              </a:rPr>
              <a:t>One Hen</a:t>
            </a:r>
            <a:r>
              <a:rPr lang="en-US" sz="2000" dirty="0" smtClean="0">
                <a:latin typeface="Arial Black" panose="020B0A04020102020204" pitchFamily="34" charset="0"/>
              </a:rPr>
              <a:t>—a true story from Ghana about a boy who started a poultry business—to inspire the children.</a:t>
            </a:r>
            <a:endParaRPr lang="en-US" sz="2000" dirty="0">
              <a:latin typeface="Arial Black" panose="020B0A04020102020204" pitchFamily="34" charset="0"/>
            </a:endParaRPr>
          </a:p>
        </p:txBody>
      </p:sp>
    </p:spTree>
    <p:extLst>
      <p:ext uri="{BB962C8B-B14F-4D97-AF65-F5344CB8AC3E}">
        <p14:creationId xmlns:p14="http://schemas.microsoft.com/office/powerpoint/2010/main" val="3667075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819400"/>
            <a:ext cx="7772400" cy="2667000"/>
          </a:xfrm>
        </p:spPr>
        <p:txBody>
          <a:bodyPr>
            <a:normAutofit/>
          </a:bodyPr>
          <a:lstStyle/>
          <a:p>
            <a:pPr marL="342900" indent="-342900">
              <a:buFont typeface="Wingdings" panose="05000000000000000000" pitchFamily="2" charset="2"/>
              <a:buChar char="v"/>
            </a:pPr>
            <a:r>
              <a:rPr lang="en-US" sz="2800" dirty="0" smtClean="0">
                <a:latin typeface="Arial Black" panose="020B0A04020102020204" pitchFamily="34" charset="0"/>
              </a:rPr>
              <a:t>COSIER Orphanage </a:t>
            </a:r>
            <a:r>
              <a:rPr lang="en-US" sz="2800" dirty="0" smtClean="0">
                <a:latin typeface="Arial Black" panose="020B0A04020102020204" pitchFamily="34" charset="0"/>
              </a:rPr>
              <a:t>needs support for at least another year to </a:t>
            </a:r>
            <a:r>
              <a:rPr lang="en-US" sz="2800" dirty="0" smtClean="0">
                <a:latin typeface="Arial Black" panose="020B0A04020102020204" pitchFamily="34" charset="0"/>
              </a:rPr>
              <a:t>continue their goal of reaching self-sufficiency </a:t>
            </a:r>
            <a:r>
              <a:rPr lang="en-US" sz="2800" dirty="0" smtClean="0">
                <a:latin typeface="Arial Black" panose="020B0A04020102020204" pitchFamily="34" charset="0"/>
              </a:rPr>
              <a:t>through education, healthcare, and entrepreneurship.</a:t>
            </a:r>
            <a:endParaRPr lang="en-US" sz="2800" dirty="0" smtClean="0">
              <a:latin typeface="Arial Black" panose="020B0A04020102020204" pitchFamily="34" charset="0"/>
            </a:endParaRPr>
          </a:p>
          <a:p>
            <a:pPr marL="342900" indent="-342900">
              <a:buFont typeface="Wingdings" panose="05000000000000000000" pitchFamily="2" charset="2"/>
              <a:buChar char="v"/>
            </a:pPr>
            <a:endParaRPr lang="en-US" sz="2800" dirty="0">
              <a:latin typeface="Arial Black" panose="020B0A04020102020204" pitchFamily="34" charset="0"/>
            </a:endParaRPr>
          </a:p>
        </p:txBody>
      </p:sp>
      <p:sp>
        <p:nvSpPr>
          <p:cNvPr id="4" name="Title 3"/>
          <p:cNvSpPr>
            <a:spLocks noGrp="1"/>
          </p:cNvSpPr>
          <p:nvPr>
            <p:ph type="title"/>
          </p:nvPr>
        </p:nvSpPr>
        <p:spPr>
          <a:xfrm>
            <a:off x="609600" y="609600"/>
            <a:ext cx="7772400" cy="1362456"/>
          </a:xfrm>
        </p:spPr>
        <p:txBody>
          <a:bodyPr/>
          <a:lstStyle/>
          <a:p>
            <a:pPr algn="ctr"/>
            <a:r>
              <a:rPr lang="en-US" dirty="0" smtClean="0">
                <a:solidFill>
                  <a:srgbClr val="FFFF00"/>
                </a:solidFill>
                <a:effectLst/>
                <a:latin typeface="Arial Black" panose="020B0A04020102020204" pitchFamily="34" charset="0"/>
              </a:rPr>
              <a:t>CAN WE DO THIS?</a:t>
            </a:r>
            <a:endParaRPr lang="en-US" dirty="0">
              <a:solidFill>
                <a:srgbClr val="FFFF00"/>
              </a:solidFill>
              <a:effectLst/>
              <a:latin typeface="Arial Black" panose="020B0A040201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770850"/>
            <a:ext cx="2667000" cy="1858549"/>
          </a:xfrm>
          <a:prstGeom prst="ellipse">
            <a:avLst/>
          </a:prstGeom>
          <a:ln>
            <a:noFill/>
          </a:ln>
          <a:effectLst>
            <a:softEdge rad="112500"/>
          </a:effectLst>
        </p:spPr>
      </p:pic>
    </p:spTree>
    <p:extLst>
      <p:ext uri="{BB962C8B-B14F-4D97-AF65-F5344CB8AC3E}">
        <p14:creationId xmlns:p14="http://schemas.microsoft.com/office/powerpoint/2010/main" val="3243276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305800" cy="905256"/>
          </a:xfrm>
        </p:spPr>
        <p:txBody>
          <a:bodyPr/>
          <a:lstStyle/>
          <a:p>
            <a:pPr algn="ctr"/>
            <a:r>
              <a:rPr lang="en-US" sz="3200" dirty="0" smtClean="0">
                <a:latin typeface="Arial Black" panose="020B0A04020102020204" pitchFamily="34" charset="0"/>
              </a:rPr>
              <a:t>A Sustainable Development Project</a:t>
            </a:r>
            <a:br>
              <a:rPr lang="en-US" sz="3200" dirty="0" smtClean="0">
                <a:latin typeface="Arial Black" panose="020B0A04020102020204" pitchFamily="34" charset="0"/>
              </a:rPr>
            </a:br>
            <a:r>
              <a:rPr lang="en-US" sz="3200" dirty="0" smtClean="0">
                <a:latin typeface="Arial Black" panose="020B0A04020102020204" pitchFamily="34" charset="0"/>
              </a:rPr>
              <a:t>In Conjunction with</a:t>
            </a:r>
            <a:endParaRPr lang="en-US" sz="3200" dirty="0">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1" y="2030396"/>
            <a:ext cx="4343400" cy="12074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538382"/>
            <a:ext cx="3587235" cy="9574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543926"/>
            <a:ext cx="3772427" cy="951874"/>
          </a:xfrm>
          <a:prstGeom prst="rect">
            <a:avLst/>
          </a:prstGeom>
          <a:solidFill>
            <a:schemeClr val="accent1">
              <a:lumMod val="20000"/>
              <a:lumOff val="80000"/>
            </a:schemeClr>
          </a:solidFill>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5067230"/>
            <a:ext cx="2200955" cy="1336736"/>
          </a:xfrm>
          <a:prstGeom prst="rect">
            <a:avLst/>
          </a:prstGeom>
        </p:spPr>
      </p:pic>
      <p:sp>
        <p:nvSpPr>
          <p:cNvPr id="7" name="TextBox 6"/>
          <p:cNvSpPr txBox="1"/>
          <p:nvPr/>
        </p:nvSpPr>
        <p:spPr>
          <a:xfrm>
            <a:off x="4419600" y="5181600"/>
            <a:ext cx="4114800" cy="1107996"/>
          </a:xfrm>
          <a:prstGeom prst="rect">
            <a:avLst/>
          </a:prstGeom>
          <a:noFill/>
        </p:spPr>
        <p:txBody>
          <a:bodyPr wrap="square" rtlCol="0">
            <a:spAutoFit/>
          </a:bodyPr>
          <a:lstStyle/>
          <a:p>
            <a:pPr algn="ctr"/>
            <a:r>
              <a:rPr lang="en-US" sz="2200" b="1" dirty="0" smtClean="0">
                <a:solidFill>
                  <a:srgbClr val="FFFF00"/>
                </a:solidFill>
                <a:latin typeface="Arial Black" panose="020B0A04020102020204" pitchFamily="34" charset="0"/>
              </a:rPr>
              <a:t>And many more generous individuals from around the world!</a:t>
            </a:r>
            <a:endParaRPr lang="en-US" sz="22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864558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7963"/>
            <a:ext cx="77724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Biba\Desktop\Microfinance in Action_A Guide for Teenagers\Uganda Orphanage\Thank you Photo from Jin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869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zonu.com/images/0X0/2009-11-06-10897/Africa-Political-Map-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0588"/>
            <a:ext cx="4648200" cy="522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orldatlas.com/webimage/countrys/africa/lgcolor/ugcol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67000"/>
            <a:ext cx="3335306" cy="365442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239000" y="4953000"/>
            <a:ext cx="609600" cy="457200"/>
          </a:xfrm>
          <a:prstGeom prst="ellipse">
            <a:avLst/>
          </a:prstGeom>
          <a:noFill/>
          <a:ln w="7937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43200" y="2667000"/>
            <a:ext cx="685800" cy="65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069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772400" cy="969264"/>
          </a:xfrm>
        </p:spPr>
        <p:txBody>
          <a:bodyPr/>
          <a:lstStyle/>
          <a:p>
            <a:pPr algn="ctr"/>
            <a:r>
              <a:rPr lang="en-US" dirty="0" smtClean="0"/>
              <a:t>Jinja, Uganda</a:t>
            </a:r>
            <a:endParaRPr lang="en-US" dirty="0"/>
          </a:p>
        </p:txBody>
      </p:sp>
      <p:sp>
        <p:nvSpPr>
          <p:cNvPr id="3" name="Text Placeholder 2"/>
          <p:cNvSpPr>
            <a:spLocks noGrp="1"/>
          </p:cNvSpPr>
          <p:nvPr>
            <p:ph type="body" idx="1"/>
          </p:nvPr>
        </p:nvSpPr>
        <p:spPr>
          <a:xfrm>
            <a:off x="530352" y="2057400"/>
            <a:ext cx="7772400" cy="2057400"/>
          </a:xfrm>
        </p:spPr>
        <p:txBody>
          <a:bodyPr>
            <a:noAutofit/>
          </a:bodyPr>
          <a:lstStyle/>
          <a:p>
            <a:r>
              <a:rPr lang="en-US" sz="1600" dirty="0">
                <a:latin typeface="Arial" panose="020B0604020202020204" pitchFamily="34" charset="0"/>
                <a:cs typeface="Arial" panose="020B0604020202020204" pitchFamily="34" charset="0"/>
              </a:rPr>
              <a:t>Located near the source of the world's longest river—the Nile, what began as the quaint fishing town of Jinja, Uganda, was colonized in 1907 by the British as an industrial center for the country defined by its access to waterways and the railroad. The lush and arable land lent itself naturally to an abundance of crops such as tobacco, sugar, cotton, and tea. In the 1950s, engineers transformed the area once again by building the Owens Fall Dam making Jinja the main regional source of hydroelectricity</a:t>
            </a:r>
            <a:r>
              <a:rPr lang="en-US" sz="1600" dirty="0" smtClean="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114800"/>
            <a:ext cx="3619500" cy="2352675"/>
          </a:xfrm>
          <a:prstGeom prst="rect">
            <a:avLst/>
          </a:prstGeom>
        </p:spPr>
      </p:pic>
    </p:spTree>
    <p:extLst>
      <p:ext uri="{BB962C8B-B14F-4D97-AF65-F5344CB8AC3E}">
        <p14:creationId xmlns:p14="http://schemas.microsoft.com/office/powerpoint/2010/main" val="2672780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772400" cy="969264"/>
          </a:xfrm>
        </p:spPr>
        <p:txBody>
          <a:bodyPr/>
          <a:lstStyle/>
          <a:p>
            <a:pPr algn="ctr"/>
            <a:r>
              <a:rPr lang="en-US" dirty="0" smtClean="0"/>
              <a:t>Jinja, </a:t>
            </a:r>
            <a:r>
              <a:rPr lang="en-US" dirty="0" smtClean="0"/>
              <a:t>Uganda </a:t>
            </a:r>
            <a:r>
              <a:rPr lang="en-US" dirty="0" err="1" smtClean="0"/>
              <a:t>Con’t</a:t>
            </a:r>
            <a:endParaRPr lang="en-US" dirty="0"/>
          </a:p>
        </p:txBody>
      </p:sp>
      <p:sp>
        <p:nvSpPr>
          <p:cNvPr id="3" name="Text Placeholder 2"/>
          <p:cNvSpPr>
            <a:spLocks noGrp="1"/>
          </p:cNvSpPr>
          <p:nvPr>
            <p:ph type="body" idx="1"/>
          </p:nvPr>
        </p:nvSpPr>
        <p:spPr>
          <a:xfrm>
            <a:off x="530352" y="2057400"/>
            <a:ext cx="7772400" cy="4038600"/>
          </a:xfrm>
        </p:spPr>
        <p:txBody>
          <a:bodyPr>
            <a:noAutofit/>
          </a:bodyPr>
          <a:lstStyle/>
          <a:p>
            <a:r>
              <a:rPr lang="en-US" sz="1600" dirty="0" smtClean="0">
                <a:latin typeface="Arial" panose="020B0604020202020204" pitchFamily="34" charset="0"/>
                <a:cs typeface="Arial" panose="020B0604020202020204" pitchFamily="34" charset="0"/>
              </a:rPr>
              <a:t>Today</a:t>
            </a:r>
            <a:r>
              <a:rPr lang="en-US" sz="1600" dirty="0">
                <a:latin typeface="Arial" panose="020B0604020202020204" pitchFamily="34" charset="0"/>
                <a:cs typeface="Arial" panose="020B0604020202020204" pitchFamily="34" charset="0"/>
              </a:rPr>
              <a:t>, the city of Jinja, in the Busoga District, has a population of approximately 110,000. A major commercial and industrial hub with fertile soil, abundance of water and access to waterways and railroad, the city is also a mecca for tourists due to its geographic amenities popular with water thrill seekers. Despite this, the Busoga District is the 2nd poorest in Uganda. Without adequate infrastructure for the people, access to potable water, insufficient housing, healthcare, and education is almost impossible creating a situation of extreme poverty in the outlying rural areas of the 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191000"/>
            <a:ext cx="3548579" cy="2495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2541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latin typeface="Arial Black" panose="020B0A04020102020204" pitchFamily="34" charset="0"/>
              </a:rPr>
              <a:t>Jinja, Uganda</a:t>
            </a:r>
            <a:br>
              <a:rPr lang="en-US" sz="2200" dirty="0" smtClean="0">
                <a:latin typeface="Arial Black" panose="020B0A04020102020204" pitchFamily="34" charset="0"/>
              </a:rPr>
            </a:br>
            <a:r>
              <a:rPr lang="en-US" sz="2200" dirty="0" smtClean="0">
                <a:latin typeface="Arial Black" panose="020B0A04020102020204" pitchFamily="34" charset="0"/>
              </a:rPr>
              <a:t>East Africa</a:t>
            </a:r>
            <a:r>
              <a:rPr lang="en-US" sz="2200" dirty="0">
                <a:latin typeface="Arial Black" panose="020B0A04020102020204" pitchFamily="34" charset="0"/>
              </a:rPr>
              <a:t/>
            </a:r>
            <a:br>
              <a:rPr lang="en-US" sz="2200" dirty="0">
                <a:latin typeface="Arial Black" panose="020B0A04020102020204" pitchFamily="34" charset="0"/>
              </a:rPr>
            </a:br>
            <a:r>
              <a:rPr lang="en-US" sz="2200" dirty="0" smtClean="0">
                <a:latin typeface="Arial Black" panose="020B0A04020102020204" pitchFamily="34" charset="0"/>
              </a:rPr>
              <a:t/>
            </a:r>
            <a:br>
              <a:rPr lang="en-US" sz="2200" dirty="0" smtClean="0">
                <a:latin typeface="Arial Black" panose="020B0A04020102020204" pitchFamily="34" charset="0"/>
              </a:rPr>
            </a:br>
            <a:r>
              <a:rPr lang="en-US" dirty="0"/>
              <a:t/>
            </a:r>
            <a:br>
              <a:rPr lang="en-US" dirty="0"/>
            </a:b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2197498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4765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381499"/>
            <a:ext cx="2857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126" y="333375"/>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619125"/>
            <a:ext cx="28575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402616"/>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4961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HISTORY </a:t>
            </a:r>
            <a:endParaRPr lang="en-US" b="1" dirty="0"/>
          </a:p>
        </p:txBody>
      </p:sp>
      <p:sp>
        <p:nvSpPr>
          <p:cNvPr id="3" name="TextBox 2"/>
          <p:cNvSpPr txBox="1"/>
          <p:nvPr/>
        </p:nvSpPr>
        <p:spPr>
          <a:xfrm>
            <a:off x="609600" y="2286000"/>
            <a:ext cx="8001000" cy="397031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Home to approximately 25 orphans, at any given time, ages ranging from 4 to 15 years old, the orphanage is a mecca for children who have lost their parents to AIDS. Many of the children are also suffering from this ravaging disease.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Since opening its doors in 2008, COSIER has struggled with providing the basic necessities of adequate housing, food, clothing, education, and medical assistance to the children.</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Jeremiah </a:t>
            </a:r>
            <a:r>
              <a:rPr lang="en-US" dirty="0" err="1" smtClean="0">
                <a:latin typeface="Arial" panose="020B0604020202020204" pitchFamily="34" charset="0"/>
                <a:cs typeface="Arial" panose="020B0604020202020204" pitchFamily="34" charset="0"/>
              </a:rPr>
              <a:t>Mikenga</a:t>
            </a:r>
            <a:r>
              <a:rPr lang="en-US" dirty="0" smtClean="0">
                <a:latin typeface="Arial" panose="020B0604020202020204" pitchFamily="34" charset="0"/>
                <a:cs typeface="Arial" panose="020B0604020202020204" pitchFamily="34" charset="0"/>
              </a:rPr>
              <a:t>, Project Manager and Director, realized that getting by on donations was not going to sustain his dream of providing a home for these children who are often left on their own to survive once their parents have passed. So, in 2013, he “hatched” an idea to make the orphanage financially self-efficient.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958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81000"/>
            <a:ext cx="7772400" cy="1057656"/>
          </a:xfrm>
        </p:spPr>
        <p:txBody>
          <a:bodyPr/>
          <a:lstStyle/>
          <a:p>
            <a:pPr algn="ctr"/>
            <a:r>
              <a:rPr lang="en-US" dirty="0" smtClean="0"/>
              <a:t>DO YOU LIKE CHICKENS?</a:t>
            </a:r>
            <a:endParaRPr lang="en-US" dirty="0"/>
          </a:p>
        </p:txBody>
      </p:sp>
      <p:pic>
        <p:nvPicPr>
          <p:cNvPr id="4" name="COISER Orphanage GoFundMe-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399" y="1600200"/>
            <a:ext cx="7162799" cy="4029074"/>
          </a:xfrm>
          <a:prstGeom prst="rect">
            <a:avLst/>
          </a:prstGeom>
        </p:spPr>
      </p:pic>
      <p:sp>
        <p:nvSpPr>
          <p:cNvPr id="5" name="TextBox 4"/>
          <p:cNvSpPr txBox="1"/>
          <p:nvPr/>
        </p:nvSpPr>
        <p:spPr>
          <a:xfrm>
            <a:off x="1028697" y="6262300"/>
            <a:ext cx="6934201"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Source: Clovis Long of Mustache Power Productions in Pleasant Grove, Utah, 2014.</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420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704</TotalTime>
  <Words>628</Words>
  <Application>Microsoft Office PowerPoint</Application>
  <PresentationFormat>On-screen Show (4:3)</PresentationFormat>
  <Paragraphs>66</Paragraphs>
  <Slides>20</Slides>
  <Notes>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Flow</vt:lpstr>
      <vt:lpstr>COSIER ORPHANAGE</vt:lpstr>
      <vt:lpstr>A Sustainable Development Project In Conjunction with</vt:lpstr>
      <vt:lpstr>PowerPoint Presentation</vt:lpstr>
      <vt:lpstr>Jinja, Uganda</vt:lpstr>
      <vt:lpstr>Jinja, Uganda Con’t</vt:lpstr>
      <vt:lpstr>Jinja, Uganda East Africa   </vt:lpstr>
      <vt:lpstr>PowerPoint Presentation</vt:lpstr>
      <vt:lpstr>HISTORY </vt:lpstr>
      <vt:lpstr>DO YOU LIKE CHICKENS?</vt:lpstr>
      <vt:lpstr>COSIER POULTRY FARM Stages of Sustainable Development</vt:lpstr>
      <vt:lpstr>INCUBATION PHASE</vt:lpstr>
      <vt:lpstr>BUILD PHASE</vt:lpstr>
      <vt:lpstr>BUILD PHASE</vt:lpstr>
      <vt:lpstr>ROOSTING PHASE</vt:lpstr>
      <vt:lpstr>HATCHING PHASE</vt:lpstr>
      <vt:lpstr>PRODUCTION PHASE</vt:lpstr>
      <vt:lpstr>MOVING FORWARD</vt:lpstr>
      <vt:lpstr>FUNDS RAISED BY SOUTHWIND HIGH SCHOOL KIVA CLUB – MEMPHIS, TN</vt:lpstr>
      <vt:lpstr>CAN WE DO THIS?</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COSIER ORPHANAGE</dc:title>
  <dc:creator>Biba Kavass</dc:creator>
  <cp:lastModifiedBy>Biba Kavass</cp:lastModifiedBy>
  <cp:revision>20</cp:revision>
  <dcterms:created xsi:type="dcterms:W3CDTF">2014-11-09T14:10:54Z</dcterms:created>
  <dcterms:modified xsi:type="dcterms:W3CDTF">2014-11-16T01:46:03Z</dcterms:modified>
</cp:coreProperties>
</file>